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4" r:id="rId8"/>
    <p:sldId id="332" r:id="rId9"/>
    <p:sldId id="298" r:id="rId10"/>
    <p:sldId id="262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1C7DDB"/>
    <a:srgbClr val="0B49CB"/>
    <a:srgbClr val="F2F4F8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799" autoAdjust="0"/>
    <p:restoredTop sz="85174"/>
  </p:normalViewPr>
  <p:slideViewPr>
    <p:cSldViewPr snapToGrid="0" snapToObjects="1">
      <p:cViewPr varScale="1">
        <p:scale>
          <a:sx n="73" d="100"/>
          <a:sy n="73" d="100"/>
        </p:scale>
        <p:origin x="1493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jpg>
</file>

<file path=ppt/media/image24.jpg>
</file>

<file path=ppt/media/image25.png>
</file>

<file path=ppt/media/image26.jpg>
</file>

<file path=ppt/media/image27.jpg>
</file>

<file path=ppt/media/image28.png>
</file>

<file path=ppt/media/image29.jpg>
</file>

<file path=ppt/media/image3.png>
</file>

<file path=ppt/media/image30.jpg>
</file>

<file path=ppt/media/image31.jpe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png>
</file>

<file path=ppt/media/image4.jpg>
</file>

<file path=ppt/media/image40.png>
</file>

<file path=ppt/media/image41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91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war18/Applied-Data-Science-Capstone/blob/main/Data%20Collection%20with%20Web%20Scraping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war18/Applied-Data-Science-Capstone/blob/main/Data%20Wrangling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war18/Applied-Data-Science-Capstone/blob/main/EDA%20with%20Visualization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war18/Applied-Data-Science-Capstone/blob/main/EDA%20with%20SQL-checkpoint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war18/Applied-Data-Science-Capstone/blob/main/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war18/Applied-Data-Science-Capstone/blob/main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war18/Applied-Data-Science-Capstone/blob/main/Machine%20Learning%20Prediction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0.jpg"/><Relationship Id="rId4" Type="http://schemas.openxmlformats.org/officeDocument/2006/relationships/image" Target="../media/image29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nwar18/Applied-Data-Science-Capstone/blob/main/Data%20Collection%20with%20API%20Lab%20.ipynb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Muhammad Anwar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13/02/2024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Web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 txBox="1">
            <a:spLocks/>
          </p:cNvSpPr>
          <p:nvPr/>
        </p:nvSpPr>
        <p:spPr>
          <a:xfrm>
            <a:off x="5330450" y="588894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600" kern="1200">
                <a:solidFill>
                  <a:srgbClr val="1C7DDB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075537C-CA84-1446-933C-8E9D027F9201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 txBox="1">
            <a:spLocks/>
          </p:cNvSpPr>
          <p:nvPr/>
        </p:nvSpPr>
        <p:spPr>
          <a:xfrm>
            <a:off x="2525940" y="165565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grpSp>
        <p:nvGrpSpPr>
          <p:cNvPr id="8" name="object 6">
            <a:extLst>
              <a:ext uri="{FF2B5EF4-FFF2-40B4-BE49-F238E27FC236}">
                <a16:creationId xmlns:a16="http://schemas.microsoft.com/office/drawing/2014/main" id="{0EE5BE7C-87FB-7778-3F6F-AB349A8B6CBD}"/>
              </a:ext>
            </a:extLst>
          </p:cNvPr>
          <p:cNvGrpSpPr/>
          <p:nvPr/>
        </p:nvGrpSpPr>
        <p:grpSpPr>
          <a:xfrm>
            <a:off x="2546979" y="1333352"/>
            <a:ext cx="2621280" cy="2318385"/>
            <a:chOff x="5111496" y="713231"/>
            <a:chExt cx="2621280" cy="2318385"/>
          </a:xfrm>
          <a:solidFill>
            <a:srgbClr val="00B0F0"/>
          </a:solidFill>
        </p:grpSpPr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6866234E-B3ED-17D4-AF5D-3FFBDA7537BB}"/>
                </a:ext>
              </a:extLst>
            </p:cNvPr>
            <p:cNvSpPr/>
            <p:nvPr/>
          </p:nvSpPr>
          <p:spPr>
            <a:xfrm>
              <a:off x="5506212" y="1098804"/>
              <a:ext cx="304800" cy="193243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8">
              <a:extLst>
                <a:ext uri="{FF2B5EF4-FFF2-40B4-BE49-F238E27FC236}">
                  <a16:creationId xmlns:a16="http://schemas.microsoft.com/office/drawing/2014/main" id="{6A22C5EB-C682-2E26-61FC-F036FF312D32}"/>
                </a:ext>
              </a:extLst>
            </p:cNvPr>
            <p:cNvSpPr/>
            <p:nvPr/>
          </p:nvSpPr>
          <p:spPr>
            <a:xfrm>
              <a:off x="5527548" y="1110995"/>
              <a:ext cx="225551" cy="186232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12" name="object 9">
              <a:extLst>
                <a:ext uri="{FF2B5EF4-FFF2-40B4-BE49-F238E27FC236}">
                  <a16:creationId xmlns:a16="http://schemas.microsoft.com/office/drawing/2014/main" id="{814026DF-6DED-5D9E-E877-5E01EF106602}"/>
                </a:ext>
              </a:extLst>
            </p:cNvPr>
            <p:cNvSpPr/>
            <p:nvPr/>
          </p:nvSpPr>
          <p:spPr>
            <a:xfrm>
              <a:off x="5111496" y="713231"/>
              <a:ext cx="2580131" cy="158038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0">
              <a:extLst>
                <a:ext uri="{FF2B5EF4-FFF2-40B4-BE49-F238E27FC236}">
                  <a16:creationId xmlns:a16="http://schemas.microsoft.com/office/drawing/2014/main" id="{9C52F2DD-57EF-E1F7-8E4C-65B40B652BC8}"/>
                </a:ext>
              </a:extLst>
            </p:cNvPr>
            <p:cNvSpPr/>
            <p:nvPr/>
          </p:nvSpPr>
          <p:spPr>
            <a:xfrm>
              <a:off x="5134356" y="1037843"/>
              <a:ext cx="2598420" cy="981455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1">
              <a:extLst>
                <a:ext uri="{FF2B5EF4-FFF2-40B4-BE49-F238E27FC236}">
                  <a16:creationId xmlns:a16="http://schemas.microsoft.com/office/drawing/2014/main" id="{5589C90E-AB2B-C3D3-2704-9F2E9FB6F4D4}"/>
                </a:ext>
              </a:extLst>
            </p:cNvPr>
            <p:cNvSpPr/>
            <p:nvPr/>
          </p:nvSpPr>
          <p:spPr>
            <a:xfrm>
              <a:off x="5132832" y="734567"/>
              <a:ext cx="2500884" cy="1501139"/>
            </a:xfrm>
            <a:prstGeom prst="rect">
              <a:avLst/>
            </a:prstGeom>
            <a:grpFill/>
            <a:ln>
              <a:solidFill>
                <a:srgbClr val="00B0F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2">
            <a:extLst>
              <a:ext uri="{FF2B5EF4-FFF2-40B4-BE49-F238E27FC236}">
                <a16:creationId xmlns:a16="http://schemas.microsoft.com/office/drawing/2014/main" id="{FAECE792-A8AE-4E21-E464-D6F641478172}"/>
              </a:ext>
            </a:extLst>
          </p:cNvPr>
          <p:cNvSpPr txBox="1"/>
          <p:nvPr/>
        </p:nvSpPr>
        <p:spPr>
          <a:xfrm>
            <a:off x="2750052" y="1724258"/>
            <a:ext cx="2121535" cy="6654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ts val="2520"/>
              </a:lnSpc>
              <a:spcBef>
                <a:spcPts val="95"/>
              </a:spcBef>
            </a:pPr>
            <a:r>
              <a:rPr sz="2200" spc="-25" dirty="0">
                <a:solidFill>
                  <a:srgbClr val="FFFFFF"/>
                </a:solidFill>
                <a:latin typeface="Carlito"/>
                <a:cs typeface="Carlito"/>
              </a:rPr>
              <a:t>Request</a:t>
            </a:r>
            <a:r>
              <a:rPr sz="2200" spc="-114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Carlito"/>
                <a:cs typeface="Carlito"/>
              </a:rPr>
              <a:t>Wikipedia</a:t>
            </a:r>
            <a:endParaRPr sz="2200" dirty="0">
              <a:latin typeface="Carlito"/>
              <a:cs typeface="Carlito"/>
            </a:endParaRPr>
          </a:p>
          <a:p>
            <a:pPr marL="13335" algn="ctr">
              <a:lnSpc>
                <a:spcPts val="2520"/>
              </a:lnSpc>
            </a:pPr>
            <a:r>
              <a:rPr sz="2200" spc="-25" dirty="0">
                <a:solidFill>
                  <a:srgbClr val="FFFFFF"/>
                </a:solidFill>
                <a:latin typeface="Carlito"/>
                <a:cs typeface="Carlito"/>
              </a:rPr>
              <a:t>html</a:t>
            </a:r>
            <a:endParaRPr sz="2200" dirty="0">
              <a:latin typeface="Carlito"/>
              <a:cs typeface="Carlito"/>
            </a:endParaRPr>
          </a:p>
        </p:txBody>
      </p:sp>
      <p:grpSp>
        <p:nvGrpSpPr>
          <p:cNvPr id="16" name="object 13">
            <a:extLst>
              <a:ext uri="{FF2B5EF4-FFF2-40B4-BE49-F238E27FC236}">
                <a16:creationId xmlns:a16="http://schemas.microsoft.com/office/drawing/2014/main" id="{B823047E-60F4-9BAA-EFFE-80D84A20743F}"/>
              </a:ext>
            </a:extLst>
          </p:cNvPr>
          <p:cNvGrpSpPr/>
          <p:nvPr/>
        </p:nvGrpSpPr>
        <p:grpSpPr>
          <a:xfrm>
            <a:off x="2546979" y="3209397"/>
            <a:ext cx="2580640" cy="2318385"/>
            <a:chOff x="5111496" y="2589276"/>
            <a:chExt cx="2580640" cy="2318385"/>
          </a:xfrm>
          <a:solidFill>
            <a:srgbClr val="00B0F0"/>
          </a:solidFill>
        </p:grpSpPr>
        <p:sp>
          <p:nvSpPr>
            <p:cNvPr id="17" name="object 14">
              <a:extLst>
                <a:ext uri="{FF2B5EF4-FFF2-40B4-BE49-F238E27FC236}">
                  <a16:creationId xmlns:a16="http://schemas.microsoft.com/office/drawing/2014/main" id="{CC657461-CAB3-A560-5AD6-D5FC584A4516}"/>
                </a:ext>
              </a:extLst>
            </p:cNvPr>
            <p:cNvSpPr/>
            <p:nvPr/>
          </p:nvSpPr>
          <p:spPr>
            <a:xfrm>
              <a:off x="5506212" y="2965704"/>
              <a:ext cx="304800" cy="194157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5">
              <a:extLst>
                <a:ext uri="{FF2B5EF4-FFF2-40B4-BE49-F238E27FC236}">
                  <a16:creationId xmlns:a16="http://schemas.microsoft.com/office/drawing/2014/main" id="{F35FC65C-69B6-E2BA-6767-D703BB4FEE87}"/>
                </a:ext>
              </a:extLst>
            </p:cNvPr>
            <p:cNvSpPr/>
            <p:nvPr/>
          </p:nvSpPr>
          <p:spPr>
            <a:xfrm>
              <a:off x="5527548" y="2987040"/>
              <a:ext cx="225551" cy="186232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6">
              <a:extLst>
                <a:ext uri="{FF2B5EF4-FFF2-40B4-BE49-F238E27FC236}">
                  <a16:creationId xmlns:a16="http://schemas.microsoft.com/office/drawing/2014/main" id="{87EBC377-A8CA-2520-898D-E4D1B05F37A6}"/>
                </a:ext>
              </a:extLst>
            </p:cNvPr>
            <p:cNvSpPr/>
            <p:nvPr/>
          </p:nvSpPr>
          <p:spPr>
            <a:xfrm>
              <a:off x="5111496" y="2589276"/>
              <a:ext cx="2580131" cy="158038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17">
              <a:extLst>
                <a:ext uri="{FF2B5EF4-FFF2-40B4-BE49-F238E27FC236}">
                  <a16:creationId xmlns:a16="http://schemas.microsoft.com/office/drawing/2014/main" id="{B0C9BC21-783B-E8B7-5107-960DE6664D36}"/>
                </a:ext>
              </a:extLst>
            </p:cNvPr>
            <p:cNvSpPr/>
            <p:nvPr/>
          </p:nvSpPr>
          <p:spPr>
            <a:xfrm>
              <a:off x="5334000" y="2913888"/>
              <a:ext cx="2135124" cy="98145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18">
              <a:extLst>
                <a:ext uri="{FF2B5EF4-FFF2-40B4-BE49-F238E27FC236}">
                  <a16:creationId xmlns:a16="http://schemas.microsoft.com/office/drawing/2014/main" id="{03E28278-741C-C7BC-1FEA-BD11CC5D4251}"/>
                </a:ext>
              </a:extLst>
            </p:cNvPr>
            <p:cNvSpPr/>
            <p:nvPr/>
          </p:nvSpPr>
          <p:spPr>
            <a:xfrm>
              <a:off x="5132832" y="2610612"/>
              <a:ext cx="2500884" cy="1501139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19">
            <a:extLst>
              <a:ext uri="{FF2B5EF4-FFF2-40B4-BE49-F238E27FC236}">
                <a16:creationId xmlns:a16="http://schemas.microsoft.com/office/drawing/2014/main" id="{ABD11CCB-7D77-1251-D762-1064CEB0F728}"/>
              </a:ext>
            </a:extLst>
          </p:cNvPr>
          <p:cNvSpPr txBox="1"/>
          <p:nvPr/>
        </p:nvSpPr>
        <p:spPr>
          <a:xfrm>
            <a:off x="2950077" y="3600810"/>
            <a:ext cx="1709420" cy="6654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73025">
              <a:lnSpc>
                <a:spcPts val="2520"/>
              </a:lnSpc>
              <a:spcBef>
                <a:spcPts val="95"/>
              </a:spcBef>
            </a:pPr>
            <a:r>
              <a:rPr sz="2200" spc="-15" dirty="0">
                <a:solidFill>
                  <a:srgbClr val="FFFFFF"/>
                </a:solidFill>
                <a:latin typeface="Carlito"/>
                <a:cs typeface="Carlito"/>
              </a:rPr>
              <a:t>BeautifulSoup</a:t>
            </a:r>
            <a:endParaRPr sz="2200" dirty="0">
              <a:latin typeface="Carlito"/>
              <a:cs typeface="Carlito"/>
            </a:endParaRPr>
          </a:p>
          <a:p>
            <a:pPr marL="12700">
              <a:lnSpc>
                <a:spcPts val="2520"/>
              </a:lnSpc>
            </a:pPr>
            <a:r>
              <a:rPr sz="2200" spc="-20" dirty="0">
                <a:solidFill>
                  <a:srgbClr val="FFFFFF"/>
                </a:solidFill>
                <a:latin typeface="Carlito"/>
                <a:cs typeface="Carlito"/>
              </a:rPr>
              <a:t>html5lib</a:t>
            </a:r>
            <a:r>
              <a:rPr sz="2200" spc="-10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35" dirty="0">
                <a:solidFill>
                  <a:srgbClr val="FFFFFF"/>
                </a:solidFill>
                <a:latin typeface="Carlito"/>
                <a:cs typeface="Carlito"/>
              </a:rPr>
              <a:t>Parser</a:t>
            </a:r>
            <a:endParaRPr sz="2200" dirty="0">
              <a:latin typeface="Carlito"/>
              <a:cs typeface="Carlito"/>
            </a:endParaRPr>
          </a:p>
        </p:txBody>
      </p:sp>
      <p:grpSp>
        <p:nvGrpSpPr>
          <p:cNvPr id="23" name="object 20">
            <a:extLst>
              <a:ext uri="{FF2B5EF4-FFF2-40B4-BE49-F238E27FC236}">
                <a16:creationId xmlns:a16="http://schemas.microsoft.com/office/drawing/2014/main" id="{78D26966-7438-9072-49BD-41AA469175C2}"/>
              </a:ext>
            </a:extLst>
          </p:cNvPr>
          <p:cNvGrpSpPr/>
          <p:nvPr/>
        </p:nvGrpSpPr>
        <p:grpSpPr>
          <a:xfrm>
            <a:off x="2546979" y="5085441"/>
            <a:ext cx="3906520" cy="1580515"/>
            <a:chOff x="5111496" y="4465320"/>
            <a:chExt cx="3906520" cy="1580515"/>
          </a:xfrm>
          <a:solidFill>
            <a:srgbClr val="00B0F0"/>
          </a:solidFill>
        </p:grpSpPr>
        <p:sp>
          <p:nvSpPr>
            <p:cNvPr id="24" name="object 21">
              <a:extLst>
                <a:ext uri="{FF2B5EF4-FFF2-40B4-BE49-F238E27FC236}">
                  <a16:creationId xmlns:a16="http://schemas.microsoft.com/office/drawing/2014/main" id="{9DEAB3BB-4B0F-C81D-711A-FADBAF4673E6}"/>
                </a:ext>
              </a:extLst>
            </p:cNvPr>
            <p:cNvSpPr/>
            <p:nvPr/>
          </p:nvSpPr>
          <p:spPr>
            <a:xfrm>
              <a:off x="5625084" y="4721352"/>
              <a:ext cx="3392423" cy="3048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5" name="object 22">
              <a:extLst>
                <a:ext uri="{FF2B5EF4-FFF2-40B4-BE49-F238E27FC236}">
                  <a16:creationId xmlns:a16="http://schemas.microsoft.com/office/drawing/2014/main" id="{6FF3022C-B42D-7AB3-057C-A112AC69A805}"/>
                </a:ext>
              </a:extLst>
            </p:cNvPr>
            <p:cNvSpPr/>
            <p:nvPr/>
          </p:nvSpPr>
          <p:spPr>
            <a:xfrm>
              <a:off x="5646420" y="4742688"/>
              <a:ext cx="3313176" cy="225551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3">
              <a:extLst>
                <a:ext uri="{FF2B5EF4-FFF2-40B4-BE49-F238E27FC236}">
                  <a16:creationId xmlns:a16="http://schemas.microsoft.com/office/drawing/2014/main" id="{845BA005-399F-D915-4577-7693E9001EE9}"/>
                </a:ext>
              </a:extLst>
            </p:cNvPr>
            <p:cNvSpPr/>
            <p:nvPr/>
          </p:nvSpPr>
          <p:spPr>
            <a:xfrm>
              <a:off x="5111496" y="4465320"/>
              <a:ext cx="2580131" cy="158038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4">
              <a:extLst>
                <a:ext uri="{FF2B5EF4-FFF2-40B4-BE49-F238E27FC236}">
                  <a16:creationId xmlns:a16="http://schemas.microsoft.com/office/drawing/2014/main" id="{4D4F72BC-6585-39BB-ACBD-C1737D018471}"/>
                </a:ext>
              </a:extLst>
            </p:cNvPr>
            <p:cNvSpPr/>
            <p:nvPr/>
          </p:nvSpPr>
          <p:spPr>
            <a:xfrm>
              <a:off x="5289804" y="4789932"/>
              <a:ext cx="2287524" cy="98145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8" name="object 25">
              <a:extLst>
                <a:ext uri="{FF2B5EF4-FFF2-40B4-BE49-F238E27FC236}">
                  <a16:creationId xmlns:a16="http://schemas.microsoft.com/office/drawing/2014/main" id="{9936F197-72DD-3A5F-2D03-FAE38C961096}"/>
                </a:ext>
              </a:extLst>
            </p:cNvPr>
            <p:cNvSpPr/>
            <p:nvPr/>
          </p:nvSpPr>
          <p:spPr>
            <a:xfrm>
              <a:off x="5132832" y="4486656"/>
              <a:ext cx="2500884" cy="150114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9" name="object 26">
            <a:extLst>
              <a:ext uri="{FF2B5EF4-FFF2-40B4-BE49-F238E27FC236}">
                <a16:creationId xmlns:a16="http://schemas.microsoft.com/office/drawing/2014/main" id="{8F49E1E3-526E-9851-D914-7EA28B74F4EF}"/>
              </a:ext>
            </a:extLst>
          </p:cNvPr>
          <p:cNvSpPr txBox="1"/>
          <p:nvPr/>
        </p:nvSpPr>
        <p:spPr>
          <a:xfrm>
            <a:off x="2905499" y="5474442"/>
            <a:ext cx="1802130" cy="668655"/>
          </a:xfrm>
          <a:prstGeom prst="rect">
            <a:avLst/>
          </a:prstGeom>
        </p:spPr>
        <p:txBody>
          <a:bodyPr vert="horz" wrap="square" lIns="0" tIns="44450" rIns="0" bIns="0" rtlCol="0">
            <a:spAutoFit/>
          </a:bodyPr>
          <a:lstStyle/>
          <a:p>
            <a:pPr marL="334010" marR="5080" indent="-321945">
              <a:lnSpc>
                <a:spcPts val="2430"/>
              </a:lnSpc>
              <a:spcBef>
                <a:spcPts val="350"/>
              </a:spcBef>
            </a:pPr>
            <a:r>
              <a:rPr sz="2200" spc="-15" dirty="0">
                <a:solidFill>
                  <a:srgbClr val="FFFFFF"/>
                </a:solidFill>
                <a:latin typeface="Carlito"/>
                <a:cs typeface="Carlito"/>
              </a:rPr>
              <a:t>Find </a:t>
            </a:r>
            <a:r>
              <a:rPr sz="2200" spc="-5" dirty="0">
                <a:solidFill>
                  <a:srgbClr val="FFFFFF"/>
                </a:solidFill>
                <a:latin typeface="Carlito"/>
                <a:cs typeface="Carlito"/>
              </a:rPr>
              <a:t>launch</a:t>
            </a:r>
            <a:r>
              <a:rPr sz="2200" spc="-14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40" dirty="0">
                <a:solidFill>
                  <a:srgbClr val="FFFFFF"/>
                </a:solidFill>
                <a:latin typeface="Carlito"/>
                <a:cs typeface="Carlito"/>
              </a:rPr>
              <a:t>info  </a:t>
            </a:r>
            <a:r>
              <a:rPr sz="2200" spc="-25" dirty="0">
                <a:solidFill>
                  <a:srgbClr val="FFFFFF"/>
                </a:solidFill>
                <a:latin typeface="Carlito"/>
                <a:cs typeface="Carlito"/>
              </a:rPr>
              <a:t>html</a:t>
            </a:r>
            <a:r>
              <a:rPr sz="2200" spc="-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20" dirty="0">
                <a:solidFill>
                  <a:srgbClr val="FFFFFF"/>
                </a:solidFill>
                <a:latin typeface="Carlito"/>
                <a:cs typeface="Carlito"/>
              </a:rPr>
              <a:t>table</a:t>
            </a:r>
            <a:endParaRPr sz="2200">
              <a:latin typeface="Carlito"/>
              <a:cs typeface="Carlito"/>
            </a:endParaRPr>
          </a:p>
        </p:txBody>
      </p:sp>
      <p:grpSp>
        <p:nvGrpSpPr>
          <p:cNvPr id="30" name="object 27">
            <a:extLst>
              <a:ext uri="{FF2B5EF4-FFF2-40B4-BE49-F238E27FC236}">
                <a16:creationId xmlns:a16="http://schemas.microsoft.com/office/drawing/2014/main" id="{82D0B241-6C27-82E9-D8F7-E237FFC30C30}"/>
              </a:ext>
            </a:extLst>
          </p:cNvPr>
          <p:cNvGrpSpPr/>
          <p:nvPr/>
        </p:nvGrpSpPr>
        <p:grpSpPr>
          <a:xfrm>
            <a:off x="5873871" y="3585825"/>
            <a:ext cx="2580640" cy="3080385"/>
            <a:chOff x="8438388" y="2965704"/>
            <a:chExt cx="2580640" cy="3080385"/>
          </a:xfrm>
          <a:solidFill>
            <a:srgbClr val="00B0F0"/>
          </a:solidFill>
        </p:grpSpPr>
        <p:sp>
          <p:nvSpPr>
            <p:cNvPr id="31" name="object 28">
              <a:extLst>
                <a:ext uri="{FF2B5EF4-FFF2-40B4-BE49-F238E27FC236}">
                  <a16:creationId xmlns:a16="http://schemas.microsoft.com/office/drawing/2014/main" id="{D9842539-A39E-F082-D6FF-7451A8049062}"/>
                </a:ext>
              </a:extLst>
            </p:cNvPr>
            <p:cNvSpPr/>
            <p:nvPr/>
          </p:nvSpPr>
          <p:spPr>
            <a:xfrm>
              <a:off x="8833104" y="2965704"/>
              <a:ext cx="304800" cy="194157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29">
              <a:extLst>
                <a:ext uri="{FF2B5EF4-FFF2-40B4-BE49-F238E27FC236}">
                  <a16:creationId xmlns:a16="http://schemas.microsoft.com/office/drawing/2014/main" id="{F26DDBF0-FE75-0C74-D1A8-6EE979304AFB}"/>
                </a:ext>
              </a:extLst>
            </p:cNvPr>
            <p:cNvSpPr/>
            <p:nvPr/>
          </p:nvSpPr>
          <p:spPr>
            <a:xfrm>
              <a:off x="8854440" y="2987040"/>
              <a:ext cx="225551" cy="186232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0">
              <a:extLst>
                <a:ext uri="{FF2B5EF4-FFF2-40B4-BE49-F238E27FC236}">
                  <a16:creationId xmlns:a16="http://schemas.microsoft.com/office/drawing/2014/main" id="{36883081-C532-B7BC-97D4-37D8B8D039A7}"/>
                </a:ext>
              </a:extLst>
            </p:cNvPr>
            <p:cNvSpPr/>
            <p:nvPr/>
          </p:nvSpPr>
          <p:spPr>
            <a:xfrm>
              <a:off x="8438388" y="4465320"/>
              <a:ext cx="2580131" cy="158038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4" name="object 31">
              <a:extLst>
                <a:ext uri="{FF2B5EF4-FFF2-40B4-BE49-F238E27FC236}">
                  <a16:creationId xmlns:a16="http://schemas.microsoft.com/office/drawing/2014/main" id="{F2D740EA-2B07-9725-7E22-2F51A5402CA2}"/>
                </a:ext>
              </a:extLst>
            </p:cNvPr>
            <p:cNvSpPr/>
            <p:nvPr/>
          </p:nvSpPr>
          <p:spPr>
            <a:xfrm>
              <a:off x="8546592" y="4943855"/>
              <a:ext cx="2363724" cy="67360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5" name="object 32">
              <a:extLst>
                <a:ext uri="{FF2B5EF4-FFF2-40B4-BE49-F238E27FC236}">
                  <a16:creationId xmlns:a16="http://schemas.microsoft.com/office/drawing/2014/main" id="{59E4C54E-6E28-B8F1-5199-DD0096653C20}"/>
                </a:ext>
              </a:extLst>
            </p:cNvPr>
            <p:cNvSpPr/>
            <p:nvPr/>
          </p:nvSpPr>
          <p:spPr>
            <a:xfrm>
              <a:off x="8459724" y="4486656"/>
              <a:ext cx="2500883" cy="150114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6" name="object 33">
            <a:extLst>
              <a:ext uri="{FF2B5EF4-FFF2-40B4-BE49-F238E27FC236}">
                <a16:creationId xmlns:a16="http://schemas.microsoft.com/office/drawing/2014/main" id="{69CD629A-0B76-9467-885D-00CDDA7F0E1D}"/>
              </a:ext>
            </a:extLst>
          </p:cNvPr>
          <p:cNvSpPr txBox="1"/>
          <p:nvPr/>
        </p:nvSpPr>
        <p:spPr>
          <a:xfrm>
            <a:off x="6162923" y="5628111"/>
            <a:ext cx="1943735" cy="3606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2200" spc="-40" dirty="0">
                <a:solidFill>
                  <a:srgbClr val="FFFFFF"/>
                </a:solidFill>
                <a:latin typeface="Carlito"/>
                <a:cs typeface="Carlito"/>
              </a:rPr>
              <a:t>Create</a:t>
            </a:r>
            <a:r>
              <a:rPr sz="2200" spc="-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10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endParaRPr sz="2200">
              <a:latin typeface="Carlito"/>
              <a:cs typeface="Carlito"/>
            </a:endParaRPr>
          </a:p>
        </p:txBody>
      </p:sp>
      <p:grpSp>
        <p:nvGrpSpPr>
          <p:cNvPr id="37" name="object 34">
            <a:extLst>
              <a:ext uri="{FF2B5EF4-FFF2-40B4-BE49-F238E27FC236}">
                <a16:creationId xmlns:a16="http://schemas.microsoft.com/office/drawing/2014/main" id="{B8347F3B-3454-7907-3103-6A0A1DE92DFC}"/>
              </a:ext>
            </a:extLst>
          </p:cNvPr>
          <p:cNvGrpSpPr/>
          <p:nvPr/>
        </p:nvGrpSpPr>
        <p:grpSpPr>
          <a:xfrm>
            <a:off x="5873871" y="1709781"/>
            <a:ext cx="2580640" cy="3112135"/>
            <a:chOff x="8438388" y="1089660"/>
            <a:chExt cx="2580640" cy="3112135"/>
          </a:xfrm>
          <a:solidFill>
            <a:srgbClr val="00B0F0"/>
          </a:solidFill>
        </p:grpSpPr>
        <p:sp>
          <p:nvSpPr>
            <p:cNvPr id="38" name="object 35">
              <a:extLst>
                <a:ext uri="{FF2B5EF4-FFF2-40B4-BE49-F238E27FC236}">
                  <a16:creationId xmlns:a16="http://schemas.microsoft.com/office/drawing/2014/main" id="{28C69209-894A-3806-DE83-AA36A41D8583}"/>
                </a:ext>
              </a:extLst>
            </p:cNvPr>
            <p:cNvSpPr/>
            <p:nvPr/>
          </p:nvSpPr>
          <p:spPr>
            <a:xfrm>
              <a:off x="8833104" y="1089660"/>
              <a:ext cx="304800" cy="194157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9" name="object 36">
              <a:extLst>
                <a:ext uri="{FF2B5EF4-FFF2-40B4-BE49-F238E27FC236}">
                  <a16:creationId xmlns:a16="http://schemas.microsoft.com/office/drawing/2014/main" id="{CC30BE7C-4A11-DE9E-C36E-608ADA911020}"/>
                </a:ext>
              </a:extLst>
            </p:cNvPr>
            <p:cNvSpPr/>
            <p:nvPr/>
          </p:nvSpPr>
          <p:spPr>
            <a:xfrm>
              <a:off x="8854440" y="1110996"/>
              <a:ext cx="225551" cy="186232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37">
              <a:extLst>
                <a:ext uri="{FF2B5EF4-FFF2-40B4-BE49-F238E27FC236}">
                  <a16:creationId xmlns:a16="http://schemas.microsoft.com/office/drawing/2014/main" id="{ABA34F9F-1957-1763-7898-81074AD3B48B}"/>
                </a:ext>
              </a:extLst>
            </p:cNvPr>
            <p:cNvSpPr/>
            <p:nvPr/>
          </p:nvSpPr>
          <p:spPr>
            <a:xfrm>
              <a:off x="8438388" y="2589276"/>
              <a:ext cx="2580131" cy="158038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38">
              <a:extLst>
                <a:ext uri="{FF2B5EF4-FFF2-40B4-BE49-F238E27FC236}">
                  <a16:creationId xmlns:a16="http://schemas.microsoft.com/office/drawing/2014/main" id="{338B5E48-2055-6C8F-D659-41B213FA4979}"/>
                </a:ext>
              </a:extLst>
            </p:cNvPr>
            <p:cNvSpPr/>
            <p:nvPr/>
          </p:nvSpPr>
          <p:spPr>
            <a:xfrm>
              <a:off x="8659368" y="2606040"/>
              <a:ext cx="2203704" cy="159562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2" name="object 39">
              <a:extLst>
                <a:ext uri="{FF2B5EF4-FFF2-40B4-BE49-F238E27FC236}">
                  <a16:creationId xmlns:a16="http://schemas.microsoft.com/office/drawing/2014/main" id="{9ECE6A7E-4060-C79F-09AF-54E3E70A93D5}"/>
                </a:ext>
              </a:extLst>
            </p:cNvPr>
            <p:cNvSpPr/>
            <p:nvPr/>
          </p:nvSpPr>
          <p:spPr>
            <a:xfrm>
              <a:off x="8459724" y="2610612"/>
              <a:ext cx="2500883" cy="1501139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3" name="object 40">
            <a:extLst>
              <a:ext uri="{FF2B5EF4-FFF2-40B4-BE49-F238E27FC236}">
                <a16:creationId xmlns:a16="http://schemas.microsoft.com/office/drawing/2014/main" id="{A0613748-ECA9-D6B2-108C-53B1A10FC948}"/>
              </a:ext>
            </a:extLst>
          </p:cNvPr>
          <p:cNvSpPr txBox="1"/>
          <p:nvPr/>
        </p:nvSpPr>
        <p:spPr>
          <a:xfrm>
            <a:off x="6275699" y="3290931"/>
            <a:ext cx="1708150" cy="1282065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 marR="5080" algn="ctr">
              <a:lnSpc>
                <a:spcPct val="91600"/>
              </a:lnSpc>
              <a:spcBef>
                <a:spcPts val="315"/>
              </a:spcBef>
            </a:pPr>
            <a:r>
              <a:rPr sz="2200" spc="-45" dirty="0">
                <a:solidFill>
                  <a:srgbClr val="FFFFFF"/>
                </a:solidFill>
                <a:latin typeface="Carlito"/>
                <a:cs typeface="Carlito"/>
              </a:rPr>
              <a:t>Iterate</a:t>
            </a:r>
            <a:r>
              <a:rPr sz="220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20" dirty="0">
                <a:solidFill>
                  <a:srgbClr val="FFFFFF"/>
                </a:solidFill>
                <a:latin typeface="Carlito"/>
                <a:cs typeface="Carlito"/>
              </a:rPr>
              <a:t>through  table </a:t>
            </a:r>
            <a:r>
              <a:rPr sz="2200" spc="-5" dirty="0">
                <a:solidFill>
                  <a:srgbClr val="FFFFFF"/>
                </a:solidFill>
                <a:latin typeface="Carlito"/>
                <a:cs typeface="Carlito"/>
              </a:rPr>
              <a:t>cells </a:t>
            </a:r>
            <a:r>
              <a:rPr sz="2200" spc="-30" dirty="0">
                <a:solidFill>
                  <a:srgbClr val="FFFFFF"/>
                </a:solidFill>
                <a:latin typeface="Carlito"/>
                <a:cs typeface="Carlito"/>
              </a:rPr>
              <a:t>to  extract </a:t>
            </a:r>
            <a:r>
              <a:rPr sz="2200" spc="-35" dirty="0">
                <a:solidFill>
                  <a:srgbClr val="FFFFFF"/>
                </a:solidFill>
                <a:latin typeface="Carlito"/>
                <a:cs typeface="Carlito"/>
              </a:rPr>
              <a:t>data </a:t>
            </a:r>
            <a:r>
              <a:rPr sz="2200" spc="-30" dirty="0">
                <a:solidFill>
                  <a:srgbClr val="FFFFFF"/>
                </a:solidFill>
                <a:latin typeface="Carlito"/>
                <a:cs typeface="Carlito"/>
              </a:rPr>
              <a:t>to  </a:t>
            </a:r>
            <a:r>
              <a:rPr sz="2200" spc="-10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endParaRPr sz="2200">
              <a:latin typeface="Carlito"/>
              <a:cs typeface="Carlito"/>
            </a:endParaRPr>
          </a:p>
        </p:txBody>
      </p:sp>
      <p:grpSp>
        <p:nvGrpSpPr>
          <p:cNvPr id="44" name="object 41">
            <a:extLst>
              <a:ext uri="{FF2B5EF4-FFF2-40B4-BE49-F238E27FC236}">
                <a16:creationId xmlns:a16="http://schemas.microsoft.com/office/drawing/2014/main" id="{1F50DA74-E5A3-A8DF-5512-0BF868797EA0}"/>
              </a:ext>
            </a:extLst>
          </p:cNvPr>
          <p:cNvGrpSpPr/>
          <p:nvPr/>
        </p:nvGrpSpPr>
        <p:grpSpPr>
          <a:xfrm>
            <a:off x="5873871" y="1333352"/>
            <a:ext cx="2580640" cy="1580515"/>
            <a:chOff x="8438388" y="713231"/>
            <a:chExt cx="2580640" cy="1580515"/>
          </a:xfrm>
          <a:solidFill>
            <a:srgbClr val="00B0F0"/>
          </a:solidFill>
        </p:grpSpPr>
        <p:sp>
          <p:nvSpPr>
            <p:cNvPr id="45" name="object 42">
              <a:extLst>
                <a:ext uri="{FF2B5EF4-FFF2-40B4-BE49-F238E27FC236}">
                  <a16:creationId xmlns:a16="http://schemas.microsoft.com/office/drawing/2014/main" id="{D96F6AA8-AD36-C07A-1A27-EDFD8A0E8D01}"/>
                </a:ext>
              </a:extLst>
            </p:cNvPr>
            <p:cNvSpPr/>
            <p:nvPr/>
          </p:nvSpPr>
          <p:spPr>
            <a:xfrm>
              <a:off x="8438388" y="713231"/>
              <a:ext cx="2580131" cy="158038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3">
              <a:extLst>
                <a:ext uri="{FF2B5EF4-FFF2-40B4-BE49-F238E27FC236}">
                  <a16:creationId xmlns:a16="http://schemas.microsoft.com/office/drawing/2014/main" id="{4ED564F6-6F1E-B9F7-9955-BF14D4916851}"/>
                </a:ext>
              </a:extLst>
            </p:cNvPr>
            <p:cNvSpPr/>
            <p:nvPr/>
          </p:nvSpPr>
          <p:spPr>
            <a:xfrm>
              <a:off x="8525256" y="1037843"/>
              <a:ext cx="2468879" cy="981455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4">
              <a:extLst>
                <a:ext uri="{FF2B5EF4-FFF2-40B4-BE49-F238E27FC236}">
                  <a16:creationId xmlns:a16="http://schemas.microsoft.com/office/drawing/2014/main" id="{C0E05CF8-58C5-12B4-C050-79C07ACC5212}"/>
                </a:ext>
              </a:extLst>
            </p:cNvPr>
            <p:cNvSpPr/>
            <p:nvPr/>
          </p:nvSpPr>
          <p:spPr>
            <a:xfrm>
              <a:off x="8459724" y="734567"/>
              <a:ext cx="2500883" cy="1501139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8" name="object 45">
            <a:extLst>
              <a:ext uri="{FF2B5EF4-FFF2-40B4-BE49-F238E27FC236}">
                <a16:creationId xmlns:a16="http://schemas.microsoft.com/office/drawing/2014/main" id="{1630E969-E044-6026-FAC9-671C0EF8EF4A}"/>
              </a:ext>
            </a:extLst>
          </p:cNvPr>
          <p:cNvSpPr txBox="1"/>
          <p:nvPr/>
        </p:nvSpPr>
        <p:spPr>
          <a:xfrm>
            <a:off x="6141587" y="1721211"/>
            <a:ext cx="1983105" cy="668020"/>
          </a:xfrm>
          <a:prstGeom prst="rect">
            <a:avLst/>
          </a:prstGeom>
        </p:spPr>
        <p:txBody>
          <a:bodyPr vert="horz" wrap="square" lIns="0" tIns="45719" rIns="0" bIns="0" rtlCol="0">
            <a:spAutoFit/>
          </a:bodyPr>
          <a:lstStyle/>
          <a:p>
            <a:pPr marL="384175" marR="5080" indent="-372110">
              <a:lnSpc>
                <a:spcPts val="2420"/>
              </a:lnSpc>
              <a:spcBef>
                <a:spcPts val="359"/>
              </a:spcBef>
            </a:pPr>
            <a:r>
              <a:rPr sz="2200" spc="-20" dirty="0">
                <a:solidFill>
                  <a:srgbClr val="FFFFFF"/>
                </a:solidFill>
                <a:latin typeface="Carlito"/>
                <a:cs typeface="Carlito"/>
              </a:rPr>
              <a:t>Cast </a:t>
            </a:r>
            <a:r>
              <a:rPr sz="2200" spc="-5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r>
              <a:rPr sz="220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2200" spc="-60" dirty="0">
                <a:solidFill>
                  <a:srgbClr val="FFFFFF"/>
                </a:solidFill>
                <a:latin typeface="Carlito"/>
                <a:cs typeface="Carlito"/>
              </a:rPr>
              <a:t>to  </a:t>
            </a:r>
            <a:r>
              <a:rPr sz="2200" spc="-30" dirty="0">
                <a:solidFill>
                  <a:srgbClr val="FFFFFF"/>
                </a:solidFill>
                <a:latin typeface="Carlito"/>
                <a:cs typeface="Carlito"/>
              </a:rPr>
              <a:t>DataFrame</a:t>
            </a:r>
            <a:endParaRPr sz="2200">
              <a:latin typeface="Carlito"/>
              <a:cs typeface="Carlito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C354235-A5AA-5D57-D43B-35F3A5546919}"/>
              </a:ext>
            </a:extLst>
          </p:cNvPr>
          <p:cNvSpPr txBox="1"/>
          <p:nvPr/>
        </p:nvSpPr>
        <p:spPr>
          <a:xfrm>
            <a:off x="8779980" y="4913802"/>
            <a:ext cx="323134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948CB"/>
                </a:solidFill>
              </a:rPr>
              <a:t>URL link:</a:t>
            </a:r>
          </a:p>
          <a:p>
            <a:r>
              <a:rPr lang="en-GB" sz="1600" dirty="0">
                <a:hlinkClick r:id="rId3"/>
              </a:rPr>
              <a:t>https://github.com/manwar18/Applied-Data-Science-Capstone/blob/main/Data%20Collection%20with%20Web%20Scraping%20Lab.ipynb</a:t>
            </a:r>
            <a:r>
              <a:rPr lang="en-GB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C3E51031-E211-BCFF-A0F2-F62DCA2C76CA}"/>
              </a:ext>
            </a:extLst>
          </p:cNvPr>
          <p:cNvSpPr txBox="1">
            <a:spLocks/>
          </p:cNvSpPr>
          <p:nvPr/>
        </p:nvSpPr>
        <p:spPr>
          <a:xfrm>
            <a:off x="748991" y="1345632"/>
            <a:ext cx="11443009" cy="4894353"/>
          </a:xfrm>
          <a:prstGeom prst="rect">
            <a:avLst/>
          </a:prstGeom>
        </p:spPr>
        <p:txBody>
          <a:bodyPr vert="horz" wrap="square" lIns="0" tIns="162560" rIns="0" bIns="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6510">
              <a:lnSpc>
                <a:spcPct val="100000"/>
              </a:lnSpc>
              <a:spcBef>
                <a:spcPts val="1280"/>
              </a:spcBef>
            </a:pPr>
            <a:r>
              <a:rPr lang="en-GB" sz="2400" spc="-15" dirty="0">
                <a:latin typeface="Abadi" panose="020B0604020104020204" pitchFamily="34" charset="0"/>
                <a:cs typeface="Carlito"/>
              </a:rPr>
              <a:t>Create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training label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landing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outcomes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where successful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= 1 &amp;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failure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=</a:t>
            </a:r>
            <a:r>
              <a:rPr lang="en-GB" sz="2400" spc="-85" dirty="0">
                <a:latin typeface="Abadi" panose="020B0604020104020204" pitchFamily="34" charset="0"/>
                <a:cs typeface="Carlito"/>
              </a:rPr>
              <a:t> 0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.</a:t>
            </a:r>
          </a:p>
          <a:p>
            <a:pPr marL="16510">
              <a:lnSpc>
                <a:spcPct val="100000"/>
              </a:lnSpc>
              <a:spcBef>
                <a:spcPts val="1175"/>
              </a:spcBef>
            </a:pPr>
            <a:r>
              <a:rPr lang="en-GB" sz="2400" dirty="0">
                <a:latin typeface="Abadi" panose="020B0604020104020204" pitchFamily="34" charset="0"/>
                <a:cs typeface="Carlito"/>
              </a:rPr>
              <a:t>Outcome</a:t>
            </a:r>
            <a:r>
              <a:rPr lang="en-GB" sz="2400" spc="-7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column</a:t>
            </a:r>
            <a:r>
              <a:rPr lang="en-GB" sz="2400" spc="-4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has</a:t>
            </a:r>
            <a:r>
              <a:rPr lang="en-GB" sz="2400" spc="-40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two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components:</a:t>
            </a:r>
            <a:r>
              <a:rPr lang="en-GB" sz="2400" spc="-7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‘Mission</a:t>
            </a:r>
            <a:r>
              <a:rPr lang="en-GB" sz="2400" spc="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Outcome’</a:t>
            </a:r>
            <a:r>
              <a:rPr lang="en-GB" sz="2400" spc="-6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‘Landing</a:t>
            </a:r>
            <a:r>
              <a:rPr lang="en-GB" sz="2400" spc="-50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Location’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6510" marR="5080">
              <a:lnSpc>
                <a:spcPct val="150000"/>
              </a:lnSpc>
              <a:spcBef>
                <a:spcPts val="290"/>
              </a:spcBef>
            </a:pPr>
            <a:r>
              <a:rPr lang="en-GB" sz="2400" dirty="0">
                <a:latin typeface="Abadi" panose="020B0604020104020204" pitchFamily="34" charset="0"/>
                <a:cs typeface="Carlito"/>
              </a:rPr>
              <a:t>New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training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label column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‘class’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value of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1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if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‘Mission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Outcome’ is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True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and 0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otherwise.  </a:t>
            </a:r>
          </a:p>
          <a:p>
            <a:pPr marL="16510" marR="5080">
              <a:lnSpc>
                <a:spcPct val="150000"/>
              </a:lnSpc>
              <a:spcBef>
                <a:spcPts val="290"/>
              </a:spcBef>
            </a:pPr>
            <a:r>
              <a:rPr lang="en-GB" sz="2400" u="heavy" spc="-20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Value </a:t>
            </a:r>
            <a:r>
              <a:rPr lang="en-GB" sz="2400" u="heavy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Mapping: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6510">
              <a:lnSpc>
                <a:spcPct val="100000"/>
              </a:lnSpc>
              <a:spcBef>
                <a:spcPts val="1275"/>
              </a:spcBef>
            </a:pPr>
            <a:r>
              <a:rPr lang="en-GB" sz="2400" spc="-30" dirty="0">
                <a:latin typeface="Abadi" panose="020B0604020104020204" pitchFamily="34" charset="0"/>
                <a:cs typeface="Carlito"/>
              </a:rPr>
              <a:t>True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ASDS,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True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RTLS,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&amp;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True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Ocean –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set to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-&gt;</a:t>
            </a:r>
            <a:r>
              <a:rPr lang="en-GB" sz="2400" spc="-80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1</a:t>
            </a:r>
          </a:p>
          <a:p>
            <a:pPr marL="16510">
              <a:lnSpc>
                <a:spcPct val="100000"/>
              </a:lnSpc>
              <a:spcBef>
                <a:spcPts val="1200"/>
              </a:spcBef>
            </a:pPr>
            <a:r>
              <a:rPr lang="en-GB" sz="2400" dirty="0">
                <a:latin typeface="Abadi" panose="020B0604020104020204" pitchFamily="34" charset="0"/>
                <a:cs typeface="Carlito"/>
              </a:rPr>
              <a:t>None </a:t>
            </a:r>
            <a:r>
              <a:rPr lang="en-GB" sz="2400" dirty="0" err="1">
                <a:latin typeface="Abadi" panose="020B0604020104020204" pitchFamily="34" charset="0"/>
                <a:cs typeface="Carlito"/>
              </a:rPr>
              <a:t>None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,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False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ASDS, None ASDS,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False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Ocean,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False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RTLS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–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set to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-&gt;</a:t>
            </a:r>
            <a:r>
              <a:rPr lang="en-GB" sz="2400" spc="-10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0</a:t>
            </a:r>
          </a:p>
          <a:p>
            <a:pPr marL="0" marR="1900555" indent="0">
              <a:lnSpc>
                <a:spcPct val="148000"/>
              </a:lnSpc>
              <a:buNone/>
            </a:pPr>
            <a:r>
              <a:rPr lang="en-GB" sz="2000" u="heavy" spc="-5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Carlito"/>
                <a:cs typeface="Carlito"/>
              </a:rPr>
              <a:t>GitHub URL:</a:t>
            </a:r>
          </a:p>
          <a:p>
            <a:pPr marL="0" marR="1900555" indent="0">
              <a:lnSpc>
                <a:spcPct val="148000"/>
              </a:lnSpc>
              <a:buNone/>
            </a:pPr>
            <a:r>
              <a:rPr lang="en-GB" sz="1600" dirty="0">
                <a:latin typeface="Carlito"/>
                <a:cs typeface="Carlito"/>
                <a:hlinkClick r:id="rId3"/>
              </a:rPr>
              <a:t>https://github.com/manwar18/Applied-Data-Science-Capstone/blob/main/Data%20Wrangling%20Lab.ipynb</a:t>
            </a:r>
            <a:r>
              <a:rPr lang="en-GB" sz="1600" dirty="0">
                <a:latin typeface="Carlito"/>
                <a:cs typeface="Carlito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18AFB1-B75C-13F0-2CE6-584476819668}"/>
              </a:ext>
            </a:extLst>
          </p:cNvPr>
          <p:cNvSpPr txBox="1"/>
          <p:nvPr/>
        </p:nvSpPr>
        <p:spPr>
          <a:xfrm>
            <a:off x="851337" y="1364395"/>
            <a:ext cx="10434273" cy="4670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56260">
              <a:lnSpc>
                <a:spcPts val="2210"/>
              </a:lnSpc>
              <a:spcBef>
                <a:spcPts val="335"/>
              </a:spcBef>
            </a:pP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Exploratory </a:t>
            </a: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Data </a:t>
            </a:r>
            <a:r>
              <a:rPr lang="en-GB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Analysis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performed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on variables </a:t>
            </a:r>
            <a:r>
              <a:rPr lang="en-GB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 </a:t>
            </a:r>
            <a:r>
              <a:rPr lang="en-GB" sz="2400" spc="-5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Number, </a:t>
            </a: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Mass,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GB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Site, 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Orbit, Class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</a:t>
            </a:r>
            <a:r>
              <a:rPr lang="en-GB" sz="2400" spc="-4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13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Year.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GB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Plots</a:t>
            </a:r>
            <a:r>
              <a:rPr lang="en-GB" sz="2400" u="heavy" spc="-5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u="heavy" spc="-5" dirty="0">
                <a:solidFill>
                  <a:srgbClr val="404040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Used: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 marR="405765">
              <a:lnSpc>
                <a:spcPts val="2210"/>
              </a:lnSpc>
              <a:spcBef>
                <a:spcPts val="1430"/>
              </a:spcBef>
            </a:pPr>
            <a:r>
              <a:rPr lang="en-GB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Number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Mass, </a:t>
            </a:r>
            <a:r>
              <a:rPr lang="en-GB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Number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GB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Site, </a:t>
            </a: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Mass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GB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Site, 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Orbit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Success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Rate, </a:t>
            </a:r>
            <a:r>
              <a:rPr lang="en-GB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Flight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Number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vs.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Orbit, </a:t>
            </a: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GB" sz="2400" spc="-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vs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Orbit,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 Success </a:t>
            </a:r>
            <a:r>
              <a:rPr lang="en-GB" sz="2400" spc="-6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Yearly</a:t>
            </a:r>
            <a:r>
              <a:rPr lang="en-GB" sz="2400" spc="7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6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Trend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160"/>
              </a:spcBef>
            </a:pP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Scatter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plots, line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charts, and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bar plots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were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used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to compare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relationships between variables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to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decide if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 </a:t>
            </a:r>
            <a:r>
              <a:rPr lang="en-GB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relationship </a:t>
            </a: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exists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so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that they could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be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used in </a:t>
            </a:r>
            <a:r>
              <a:rPr lang="en-GB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training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the machine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learning</a:t>
            </a:r>
            <a:r>
              <a:rPr lang="en-GB" sz="2400" spc="-4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model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ct val="100000"/>
              </a:lnSpc>
              <a:spcBef>
                <a:spcPts val="1105"/>
              </a:spcBef>
            </a:pPr>
            <a:r>
              <a:rPr lang="en-GB" u="heavy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GitHub </a:t>
            </a:r>
            <a:r>
              <a:rPr lang="en-GB" u="heavy" spc="-5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URL:</a:t>
            </a:r>
          </a:p>
          <a:p>
            <a:pPr marL="12700" marR="5080">
              <a:lnSpc>
                <a:spcPct val="100000"/>
              </a:lnSpc>
              <a:spcBef>
                <a:spcPts val="1105"/>
              </a:spcBef>
            </a:pPr>
            <a:r>
              <a:rPr lang="en-GB" sz="1600" dirty="0">
                <a:latin typeface="Abadi" panose="020B0604020104020204" pitchFamily="34" charset="0"/>
                <a:hlinkClick r:id="rId3"/>
              </a:rPr>
              <a:t>https://github.com/manwar18/Applied-Data-Science-Capstone/blob/main/EDA%20with%20Visualization%20Lab.ipynb</a:t>
            </a:r>
            <a:r>
              <a:rPr lang="en-GB" sz="1600" dirty="0">
                <a:latin typeface="Abadi" panose="020B0604020104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7E28CB-F87A-8361-83CD-FA792A735E95}"/>
              </a:ext>
            </a:extLst>
          </p:cNvPr>
          <p:cNvSpPr txBox="1"/>
          <p:nvPr/>
        </p:nvSpPr>
        <p:spPr>
          <a:xfrm>
            <a:off x="745431" y="1539694"/>
            <a:ext cx="9340941" cy="41498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280"/>
              </a:spcBef>
            </a:pPr>
            <a:r>
              <a:rPr lang="en-GB" sz="2400" spc="-5" dirty="0">
                <a:latin typeface="Abadi" panose="020B0604020104020204" pitchFamily="34" charset="0"/>
                <a:cs typeface="Carlito"/>
              </a:rPr>
              <a:t>Loaded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set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into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IBM DB2</a:t>
            </a:r>
            <a:r>
              <a:rPr lang="en-GB" sz="2400" spc="-12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Database.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75"/>
              </a:spcBef>
            </a:pPr>
            <a:r>
              <a:rPr lang="en-GB" sz="2400" spc="-5" dirty="0">
                <a:latin typeface="Abadi" panose="020B0604020104020204" pitchFamily="34" charset="0"/>
                <a:cs typeface="Carlito"/>
              </a:rPr>
              <a:t>Queried using SQL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Python</a:t>
            </a:r>
            <a:r>
              <a:rPr lang="en-GB"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integration.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560"/>
              </a:spcBef>
            </a:pPr>
            <a:r>
              <a:rPr lang="en-GB" sz="2400" spc="-5" dirty="0">
                <a:latin typeface="Abadi" panose="020B0604020104020204" pitchFamily="34" charset="0"/>
                <a:cs typeface="Carlito"/>
              </a:rPr>
              <a:t>Queries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were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made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get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better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understanding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the</a:t>
            </a:r>
            <a:r>
              <a:rPr lang="en-GB" sz="2400" spc="2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dataset.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 marR="434975">
              <a:lnSpc>
                <a:spcPts val="2200"/>
              </a:lnSpc>
              <a:spcBef>
                <a:spcPts val="1440"/>
              </a:spcBef>
            </a:pPr>
            <a:r>
              <a:rPr lang="en-GB" sz="2400" spc="-5" dirty="0">
                <a:latin typeface="Abadi" panose="020B0604020104020204" pitchFamily="34" charset="0"/>
                <a:cs typeface="Carlito"/>
              </a:rPr>
              <a:t>Queried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information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about launch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names, mission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outcomes, various pay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load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sizes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of 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customers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versions,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and landing</a:t>
            </a:r>
            <a:r>
              <a:rPr lang="en-GB" sz="2400" spc="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outcomes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ct val="149000"/>
              </a:lnSpc>
            </a:pPr>
            <a:r>
              <a:rPr lang="en-GB" u="heavy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GitHub </a:t>
            </a:r>
            <a:r>
              <a:rPr lang="en-GB" u="heavy" spc="-5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URL:</a:t>
            </a:r>
          </a:p>
          <a:p>
            <a:pPr marL="12700" marR="5080">
              <a:lnSpc>
                <a:spcPct val="149000"/>
              </a:lnSpc>
            </a:pPr>
            <a:r>
              <a:rPr lang="en-GB" sz="1600" dirty="0">
                <a:latin typeface="Abadi" panose="020B0604020104020204" pitchFamily="34" charset="0"/>
                <a:hlinkClick r:id="rId3"/>
              </a:rPr>
              <a:t>https://github.com/manwar18/Applied-Data-Science-Capstone/blob/main/EDA%20with%20SQL-checkpoint%20Lab.ipynb</a:t>
            </a:r>
            <a:r>
              <a:rPr lang="en-GB" sz="1600" dirty="0">
                <a:latin typeface="Abadi" panose="020B0604020104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4B17A6-4BC8-5A25-C933-59B218B16DCD}"/>
              </a:ext>
            </a:extLst>
          </p:cNvPr>
          <p:cNvSpPr txBox="1"/>
          <p:nvPr/>
        </p:nvSpPr>
        <p:spPr>
          <a:xfrm>
            <a:off x="770011" y="1830371"/>
            <a:ext cx="9961051" cy="3521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5080">
              <a:lnSpc>
                <a:spcPts val="2210"/>
              </a:lnSpc>
              <a:spcBef>
                <a:spcPts val="335"/>
              </a:spcBef>
            </a:pPr>
            <a:r>
              <a:rPr lang="en-GB" sz="2400" spc="-15" dirty="0">
                <a:latin typeface="Abadi" panose="020B0604020104020204" pitchFamily="34" charset="0"/>
                <a:cs typeface="Carlito"/>
              </a:rPr>
              <a:t>Folium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maps mark Launch Sites, successful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and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unsuccessful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landings, and a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proximity example 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lang="en-GB" sz="2400" spc="-40" dirty="0">
                <a:latin typeface="Abadi" panose="020B0604020104020204" pitchFamily="34" charset="0"/>
                <a:cs typeface="Carlito"/>
              </a:rPr>
              <a:t>key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locations: </a:t>
            </a:r>
            <a:r>
              <a:rPr lang="en-GB" sz="2400" spc="-60" dirty="0">
                <a:latin typeface="Abadi" panose="020B0604020104020204" pitchFamily="34" charset="0"/>
                <a:cs typeface="Carlito"/>
              </a:rPr>
              <a:t>Railway, Highway,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Coast,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and</a:t>
            </a:r>
            <a:r>
              <a:rPr lang="en-GB" sz="2400" spc="3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60" dirty="0">
                <a:latin typeface="Abadi" panose="020B0604020104020204" pitchFamily="34" charset="0"/>
                <a:cs typeface="Carlito"/>
              </a:rPr>
              <a:t>City.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 marR="311150">
              <a:lnSpc>
                <a:spcPts val="2300"/>
              </a:lnSpc>
              <a:spcBef>
                <a:spcPts val="1115"/>
              </a:spcBef>
            </a:pPr>
            <a:r>
              <a:rPr lang="en-GB"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allows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us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to understand why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sites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may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be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located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where they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are.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Also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visualizes 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landings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relative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to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location.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70"/>
              </a:spcBef>
            </a:pPr>
            <a:endParaRPr lang="en-GB" sz="2400" u="heavy" dirty="0">
              <a:uFill>
                <a:solidFill>
                  <a:srgbClr val="404040"/>
                </a:solidFill>
              </a:uFill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70"/>
              </a:spcBef>
            </a:pPr>
            <a:endParaRPr lang="en-GB" sz="2400" u="heavy" dirty="0">
              <a:uFill>
                <a:solidFill>
                  <a:srgbClr val="404040"/>
                </a:solidFill>
              </a:uFill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70"/>
              </a:spcBef>
            </a:pPr>
            <a:r>
              <a:rPr lang="en-GB" u="heavy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GitHub</a:t>
            </a:r>
            <a:r>
              <a:rPr lang="en-GB" u="heavy" spc="5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lang="en-GB" u="heavy" spc="-5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URL:</a:t>
            </a:r>
          </a:p>
          <a:p>
            <a:pPr marL="12700">
              <a:lnSpc>
                <a:spcPct val="100000"/>
              </a:lnSpc>
              <a:spcBef>
                <a:spcPts val="1070"/>
              </a:spcBef>
            </a:pPr>
            <a:r>
              <a:rPr lang="en-GB" sz="1600" dirty="0">
                <a:latin typeface="Abadi" panose="020B0604020104020204" pitchFamily="34" charset="0"/>
                <a:cs typeface="Carlito"/>
                <a:hlinkClick r:id="rId3"/>
              </a:rPr>
              <a:t>https://github.com/manwar18/Applied-Data-Science-Capstone/blob/main/Interactive%20Visual%20Analytics%20with%20Folium%20Lab</a:t>
            </a:r>
            <a:r>
              <a:rPr lang="en-GB" sz="1600">
                <a:latin typeface="Abadi" panose="020B0604020104020204" pitchFamily="34" charset="0"/>
                <a:cs typeface="Carlito"/>
                <a:hlinkClick r:id="rId3"/>
              </a:rPr>
              <a:t>.ipynb</a:t>
            </a:r>
            <a:r>
              <a:rPr lang="en-GB" sz="1600" dirty="0">
                <a:latin typeface="Abadi" panose="020B0604020104020204" pitchFamily="34" charset="0"/>
                <a:cs typeface="Carlito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46F87F-050F-7CBA-2496-5E529D5E651D}"/>
              </a:ext>
            </a:extLst>
          </p:cNvPr>
          <p:cNvSpPr txBox="1"/>
          <p:nvPr/>
        </p:nvSpPr>
        <p:spPr>
          <a:xfrm>
            <a:off x="770011" y="1411844"/>
            <a:ext cx="10515600" cy="44063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lang="en-GB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Dashboard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includes a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pie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chart and a </a:t>
            </a: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scatter</a:t>
            </a:r>
            <a:r>
              <a:rPr lang="en-GB" sz="2400" spc="-13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plot.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 marR="84455">
              <a:lnSpc>
                <a:spcPts val="2290"/>
              </a:lnSpc>
              <a:spcBef>
                <a:spcPts val="1275"/>
              </a:spcBef>
            </a:pP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Pie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chart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can be selected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show distribution of successful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landings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across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all launch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sites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 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can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be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selected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to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show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individual launch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success</a:t>
            </a:r>
            <a:r>
              <a:rPr lang="en-GB" sz="2400" spc="-1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3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rates.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ts val="2210"/>
              </a:lnSpc>
              <a:spcBef>
                <a:spcPts val="1375"/>
              </a:spcBef>
            </a:pP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Scatter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plot </a:t>
            </a:r>
            <a:r>
              <a:rPr lang="en-GB" sz="2400" spc="-4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takes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two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inputs: All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sites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or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individual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mass on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slider between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0  and 10000</a:t>
            </a:r>
            <a:r>
              <a:rPr lang="en-GB" sz="2400" spc="-1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kg.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050"/>
              </a:spcBef>
            </a:pP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The pie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chart is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used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to visualize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success</a:t>
            </a:r>
            <a:r>
              <a:rPr lang="en-GB" sz="2400" spc="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4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rate.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50"/>
              </a:lnSpc>
              <a:spcBef>
                <a:spcPts val="1105"/>
              </a:spcBef>
            </a:pP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The </a:t>
            </a: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scatter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plot can help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us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see how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success </a:t>
            </a:r>
            <a:r>
              <a:rPr lang="en-GB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varies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across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launch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sites, </a:t>
            </a:r>
            <a:r>
              <a:rPr lang="en-GB" sz="2400" spc="-1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payload </a:t>
            </a:r>
            <a:r>
              <a:rPr lang="en-GB" sz="2400" spc="-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mass,</a:t>
            </a:r>
            <a:r>
              <a:rPr lang="en-GB" sz="2400" spc="1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and </a:t>
            </a:r>
            <a:r>
              <a:rPr lang="en-GB" sz="2400" spc="-2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booster </a:t>
            </a:r>
            <a:r>
              <a:rPr lang="en-GB" sz="2400" spc="-2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version</a:t>
            </a:r>
            <a:r>
              <a:rPr lang="en-GB" sz="2400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45" dirty="0">
                <a:solidFill>
                  <a:srgbClr val="404040"/>
                </a:solidFill>
                <a:latin typeface="Abadi" panose="020B0604020104020204" pitchFamily="34" charset="0"/>
                <a:cs typeface="Carlito"/>
              </a:rPr>
              <a:t>category.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925"/>
              </a:spcBef>
            </a:pPr>
            <a:endParaRPr lang="en-GB" u="heavy" dirty="0">
              <a:solidFill>
                <a:srgbClr val="0948CB"/>
              </a:solidFill>
              <a:uFill>
                <a:solidFill>
                  <a:srgbClr val="404040"/>
                </a:solidFill>
              </a:uFill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925"/>
              </a:spcBef>
            </a:pPr>
            <a:r>
              <a:rPr lang="en-GB" u="heavy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GitHub</a:t>
            </a:r>
            <a:r>
              <a:rPr lang="en-GB" u="heavy" spc="5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lang="en-GB" u="heavy" spc="-5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URL:</a:t>
            </a:r>
          </a:p>
          <a:p>
            <a:pPr marL="12700">
              <a:lnSpc>
                <a:spcPct val="100000"/>
              </a:lnSpc>
              <a:spcBef>
                <a:spcPts val="925"/>
              </a:spcBef>
            </a:pPr>
            <a:r>
              <a:rPr lang="en-GB" sz="1600" dirty="0">
                <a:latin typeface="Abadi" panose="020B0604020104020204" pitchFamily="34" charset="0"/>
                <a:cs typeface="Carlito"/>
                <a:hlinkClick r:id="rId3"/>
              </a:rPr>
              <a:t>https://github.com/manwar18/Applied-Data-Science-Capstone/blob/main/spacex_dash_app.py</a:t>
            </a:r>
            <a:r>
              <a:rPr lang="en-GB" sz="1600" dirty="0">
                <a:latin typeface="Abadi" panose="020B0604020104020204" pitchFamily="34" charset="0"/>
                <a:cs typeface="Carlito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  <p:grpSp>
        <p:nvGrpSpPr>
          <p:cNvPr id="2" name="object 5">
            <a:extLst>
              <a:ext uri="{FF2B5EF4-FFF2-40B4-BE49-F238E27FC236}">
                <a16:creationId xmlns:a16="http://schemas.microsoft.com/office/drawing/2014/main" id="{39ACDCD4-4A98-DC9A-1604-74A1BB3ED409}"/>
              </a:ext>
            </a:extLst>
          </p:cNvPr>
          <p:cNvGrpSpPr/>
          <p:nvPr/>
        </p:nvGrpSpPr>
        <p:grpSpPr>
          <a:xfrm>
            <a:off x="1341756" y="1776305"/>
            <a:ext cx="1938655" cy="1728470"/>
            <a:chOff x="3822191" y="1933955"/>
            <a:chExt cx="1938655" cy="1728470"/>
          </a:xfrm>
          <a:solidFill>
            <a:srgbClr val="00B0F0"/>
          </a:solidFill>
        </p:grpSpPr>
        <p:sp>
          <p:nvSpPr>
            <p:cNvPr id="6" name="object 6">
              <a:extLst>
                <a:ext uri="{FF2B5EF4-FFF2-40B4-BE49-F238E27FC236}">
                  <a16:creationId xmlns:a16="http://schemas.microsoft.com/office/drawing/2014/main" id="{39A5B2D9-C7A7-2239-0504-E85E813F1490}"/>
                </a:ext>
              </a:extLst>
            </p:cNvPr>
            <p:cNvSpPr/>
            <p:nvPr/>
          </p:nvSpPr>
          <p:spPr>
            <a:xfrm>
              <a:off x="4133087" y="2229611"/>
              <a:ext cx="173990" cy="1432560"/>
            </a:xfrm>
            <a:custGeom>
              <a:avLst/>
              <a:gdLst/>
              <a:ahLst/>
              <a:cxnLst/>
              <a:rect l="l" t="t" r="r" b="b"/>
              <a:pathLst>
                <a:path w="173989" h="1432560">
                  <a:moveTo>
                    <a:pt x="173482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3482" y="1432560"/>
                  </a:lnTo>
                  <a:lnTo>
                    <a:pt x="17348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>
              <a:extLst>
                <a:ext uri="{FF2B5EF4-FFF2-40B4-BE49-F238E27FC236}">
                  <a16:creationId xmlns:a16="http://schemas.microsoft.com/office/drawing/2014/main" id="{EEBF12F6-7F1C-20D7-B8C2-3F5DFB12688C}"/>
                </a:ext>
              </a:extLst>
            </p:cNvPr>
            <p:cNvSpPr/>
            <p:nvPr/>
          </p:nvSpPr>
          <p:spPr>
            <a:xfrm>
              <a:off x="3829811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1807845" y="0"/>
                  </a:moveTo>
                  <a:lnTo>
                    <a:pt x="115315" y="0"/>
                  </a:lnTo>
                  <a:lnTo>
                    <a:pt x="70485" y="9016"/>
                  </a:lnTo>
                  <a:lnTo>
                    <a:pt x="33782" y="33782"/>
                  </a:lnTo>
                  <a:lnTo>
                    <a:pt x="9016" y="70485"/>
                  </a:lnTo>
                  <a:lnTo>
                    <a:pt x="0" y="115315"/>
                  </a:lnTo>
                  <a:lnTo>
                    <a:pt x="0" y="1038225"/>
                  </a:lnTo>
                  <a:lnTo>
                    <a:pt x="9016" y="1083056"/>
                  </a:lnTo>
                  <a:lnTo>
                    <a:pt x="33782" y="1119759"/>
                  </a:lnTo>
                  <a:lnTo>
                    <a:pt x="70485" y="1144524"/>
                  </a:lnTo>
                  <a:lnTo>
                    <a:pt x="115315" y="1153540"/>
                  </a:lnTo>
                  <a:lnTo>
                    <a:pt x="1807845" y="1153540"/>
                  </a:lnTo>
                  <a:lnTo>
                    <a:pt x="1852676" y="1144524"/>
                  </a:lnTo>
                  <a:lnTo>
                    <a:pt x="1889378" y="1119759"/>
                  </a:lnTo>
                  <a:lnTo>
                    <a:pt x="1914143" y="1083056"/>
                  </a:lnTo>
                  <a:lnTo>
                    <a:pt x="1923161" y="1038225"/>
                  </a:lnTo>
                  <a:lnTo>
                    <a:pt x="1923161" y="115315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6" y="9016"/>
                  </a:lnTo>
                  <a:lnTo>
                    <a:pt x="180784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>
              <a:extLst>
                <a:ext uri="{FF2B5EF4-FFF2-40B4-BE49-F238E27FC236}">
                  <a16:creationId xmlns:a16="http://schemas.microsoft.com/office/drawing/2014/main" id="{D135E53F-A0D3-C397-6630-23D339147288}"/>
                </a:ext>
              </a:extLst>
            </p:cNvPr>
            <p:cNvSpPr/>
            <p:nvPr/>
          </p:nvSpPr>
          <p:spPr>
            <a:xfrm>
              <a:off x="3829811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0" y="115315"/>
                  </a:moveTo>
                  <a:lnTo>
                    <a:pt x="9016" y="70485"/>
                  </a:lnTo>
                  <a:lnTo>
                    <a:pt x="33782" y="33782"/>
                  </a:lnTo>
                  <a:lnTo>
                    <a:pt x="70485" y="9016"/>
                  </a:lnTo>
                  <a:lnTo>
                    <a:pt x="115315" y="0"/>
                  </a:lnTo>
                  <a:lnTo>
                    <a:pt x="1807845" y="0"/>
                  </a:lnTo>
                  <a:lnTo>
                    <a:pt x="1852676" y="9016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5"/>
                  </a:lnTo>
                  <a:lnTo>
                    <a:pt x="1923161" y="1038225"/>
                  </a:lnTo>
                  <a:lnTo>
                    <a:pt x="1914143" y="1083056"/>
                  </a:lnTo>
                  <a:lnTo>
                    <a:pt x="1889378" y="1119759"/>
                  </a:lnTo>
                  <a:lnTo>
                    <a:pt x="1852676" y="1144524"/>
                  </a:lnTo>
                  <a:lnTo>
                    <a:pt x="1807845" y="1153540"/>
                  </a:lnTo>
                  <a:lnTo>
                    <a:pt x="115315" y="1153540"/>
                  </a:lnTo>
                  <a:lnTo>
                    <a:pt x="70485" y="1144524"/>
                  </a:lnTo>
                  <a:lnTo>
                    <a:pt x="33782" y="1119759"/>
                  </a:lnTo>
                  <a:lnTo>
                    <a:pt x="9016" y="1083056"/>
                  </a:lnTo>
                  <a:lnTo>
                    <a:pt x="0" y="1038225"/>
                  </a:lnTo>
                  <a:lnTo>
                    <a:pt x="0" y="115315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>
            <a:extLst>
              <a:ext uri="{FF2B5EF4-FFF2-40B4-BE49-F238E27FC236}">
                <a16:creationId xmlns:a16="http://schemas.microsoft.com/office/drawing/2014/main" id="{7ACCB38C-7BAB-1733-7D76-9D0BBE48B3CA}"/>
              </a:ext>
            </a:extLst>
          </p:cNvPr>
          <p:cNvSpPr txBox="1"/>
          <p:nvPr/>
        </p:nvSpPr>
        <p:spPr>
          <a:xfrm>
            <a:off x="1518286" y="2062310"/>
            <a:ext cx="1568450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Split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label</a:t>
            </a:r>
            <a:r>
              <a:rPr sz="1700" spc="-19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column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10" name="object 10">
            <a:extLst>
              <a:ext uri="{FF2B5EF4-FFF2-40B4-BE49-F238E27FC236}">
                <a16:creationId xmlns:a16="http://schemas.microsoft.com/office/drawing/2014/main" id="{D664BF0E-98B4-FED5-0AFA-635AFCB671F5}"/>
              </a:ext>
            </a:extLst>
          </p:cNvPr>
          <p:cNvSpPr txBox="1"/>
          <p:nvPr/>
        </p:nvSpPr>
        <p:spPr>
          <a:xfrm>
            <a:off x="1437515" y="2298530"/>
            <a:ext cx="1722755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‘Class’ </a:t>
            </a:r>
            <a:r>
              <a:rPr sz="1700" spc="-15" dirty="0">
                <a:solidFill>
                  <a:srgbClr val="FFFFFF"/>
                </a:solidFill>
                <a:latin typeface="Carlito"/>
                <a:cs typeface="Carlito"/>
              </a:rPr>
              <a:t>from</a:t>
            </a:r>
            <a:r>
              <a:rPr sz="1700" spc="-2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15" dirty="0">
                <a:solidFill>
                  <a:srgbClr val="FFFFFF"/>
                </a:solidFill>
                <a:latin typeface="Carlito"/>
                <a:cs typeface="Carlito"/>
              </a:rPr>
              <a:t>dataset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11" name="object 11">
            <a:extLst>
              <a:ext uri="{FF2B5EF4-FFF2-40B4-BE49-F238E27FC236}">
                <a16:creationId xmlns:a16="http://schemas.microsoft.com/office/drawing/2014/main" id="{881A78B4-C30E-77E1-547A-8B85421A845C}"/>
              </a:ext>
            </a:extLst>
          </p:cNvPr>
          <p:cNvGrpSpPr/>
          <p:nvPr/>
        </p:nvGrpSpPr>
        <p:grpSpPr>
          <a:xfrm>
            <a:off x="1341756" y="3218009"/>
            <a:ext cx="1938655" cy="1729739"/>
            <a:chOff x="3822191" y="3375659"/>
            <a:chExt cx="1938655" cy="1729739"/>
          </a:xfrm>
          <a:solidFill>
            <a:srgbClr val="00B0F0"/>
          </a:solidFill>
        </p:grpSpPr>
        <p:sp>
          <p:nvSpPr>
            <p:cNvPr id="12" name="object 12">
              <a:extLst>
                <a:ext uri="{FF2B5EF4-FFF2-40B4-BE49-F238E27FC236}">
                  <a16:creationId xmlns:a16="http://schemas.microsoft.com/office/drawing/2014/main" id="{96879117-1ACA-0A48-A927-7FFB92351993}"/>
                </a:ext>
              </a:extLst>
            </p:cNvPr>
            <p:cNvSpPr/>
            <p:nvPr/>
          </p:nvSpPr>
          <p:spPr>
            <a:xfrm>
              <a:off x="4133087" y="3672839"/>
              <a:ext cx="173990" cy="1432560"/>
            </a:xfrm>
            <a:custGeom>
              <a:avLst/>
              <a:gdLst/>
              <a:ahLst/>
              <a:cxnLst/>
              <a:rect l="l" t="t" r="r" b="b"/>
              <a:pathLst>
                <a:path w="173989" h="1432560">
                  <a:moveTo>
                    <a:pt x="173482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3482" y="1432560"/>
                  </a:lnTo>
                  <a:lnTo>
                    <a:pt x="173482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>
              <a:extLst>
                <a:ext uri="{FF2B5EF4-FFF2-40B4-BE49-F238E27FC236}">
                  <a16:creationId xmlns:a16="http://schemas.microsoft.com/office/drawing/2014/main" id="{C8AA2B8F-7B9C-8E58-33D2-5377DD675CDC}"/>
                </a:ext>
              </a:extLst>
            </p:cNvPr>
            <p:cNvSpPr/>
            <p:nvPr/>
          </p:nvSpPr>
          <p:spPr>
            <a:xfrm>
              <a:off x="3829811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4" h="1155064">
                  <a:moveTo>
                    <a:pt x="1807590" y="0"/>
                  </a:moveTo>
                  <a:lnTo>
                    <a:pt x="115570" y="0"/>
                  </a:lnTo>
                  <a:lnTo>
                    <a:pt x="70612" y="9017"/>
                  </a:lnTo>
                  <a:lnTo>
                    <a:pt x="33782" y="33782"/>
                  </a:lnTo>
                  <a:lnTo>
                    <a:pt x="9016" y="70485"/>
                  </a:lnTo>
                  <a:lnTo>
                    <a:pt x="0" y="115570"/>
                  </a:lnTo>
                  <a:lnTo>
                    <a:pt x="0" y="1039114"/>
                  </a:lnTo>
                  <a:lnTo>
                    <a:pt x="9016" y="1084199"/>
                  </a:lnTo>
                  <a:lnTo>
                    <a:pt x="33782" y="1120902"/>
                  </a:lnTo>
                  <a:lnTo>
                    <a:pt x="70612" y="1145667"/>
                  </a:lnTo>
                  <a:lnTo>
                    <a:pt x="115570" y="1154684"/>
                  </a:lnTo>
                  <a:lnTo>
                    <a:pt x="1807590" y="1154684"/>
                  </a:lnTo>
                  <a:lnTo>
                    <a:pt x="1852549" y="1145667"/>
                  </a:lnTo>
                  <a:lnTo>
                    <a:pt x="1889378" y="1120902"/>
                  </a:lnTo>
                  <a:lnTo>
                    <a:pt x="1914143" y="1084199"/>
                  </a:lnTo>
                  <a:lnTo>
                    <a:pt x="1923161" y="1039114"/>
                  </a:lnTo>
                  <a:lnTo>
                    <a:pt x="1923161" y="115570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549" y="9017"/>
                  </a:lnTo>
                  <a:lnTo>
                    <a:pt x="180759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>
              <a:extLst>
                <a:ext uri="{FF2B5EF4-FFF2-40B4-BE49-F238E27FC236}">
                  <a16:creationId xmlns:a16="http://schemas.microsoft.com/office/drawing/2014/main" id="{CE46C7E6-F873-2C14-333F-20BC9A13D392}"/>
                </a:ext>
              </a:extLst>
            </p:cNvPr>
            <p:cNvSpPr/>
            <p:nvPr/>
          </p:nvSpPr>
          <p:spPr>
            <a:xfrm>
              <a:off x="3829811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4" h="1155064">
                  <a:moveTo>
                    <a:pt x="0" y="115570"/>
                  </a:moveTo>
                  <a:lnTo>
                    <a:pt x="9016" y="70485"/>
                  </a:lnTo>
                  <a:lnTo>
                    <a:pt x="33782" y="33782"/>
                  </a:lnTo>
                  <a:lnTo>
                    <a:pt x="70612" y="9017"/>
                  </a:lnTo>
                  <a:lnTo>
                    <a:pt x="115570" y="0"/>
                  </a:lnTo>
                  <a:lnTo>
                    <a:pt x="1807590" y="0"/>
                  </a:lnTo>
                  <a:lnTo>
                    <a:pt x="1852549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570"/>
                  </a:lnTo>
                  <a:lnTo>
                    <a:pt x="1923161" y="1039114"/>
                  </a:lnTo>
                  <a:lnTo>
                    <a:pt x="1914143" y="1084199"/>
                  </a:lnTo>
                  <a:lnTo>
                    <a:pt x="1889378" y="1120902"/>
                  </a:lnTo>
                  <a:lnTo>
                    <a:pt x="1852549" y="1145667"/>
                  </a:lnTo>
                  <a:lnTo>
                    <a:pt x="1807590" y="1154684"/>
                  </a:lnTo>
                  <a:lnTo>
                    <a:pt x="115570" y="1154684"/>
                  </a:lnTo>
                  <a:lnTo>
                    <a:pt x="70612" y="1145667"/>
                  </a:lnTo>
                  <a:lnTo>
                    <a:pt x="33782" y="1120902"/>
                  </a:lnTo>
                  <a:lnTo>
                    <a:pt x="9016" y="1084199"/>
                  </a:lnTo>
                  <a:lnTo>
                    <a:pt x="0" y="1039114"/>
                  </a:lnTo>
                  <a:lnTo>
                    <a:pt x="0" y="115570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>
            <a:extLst>
              <a:ext uri="{FF2B5EF4-FFF2-40B4-BE49-F238E27FC236}">
                <a16:creationId xmlns:a16="http://schemas.microsoft.com/office/drawing/2014/main" id="{428B9B67-5340-E9A9-CB8C-70E1FA0BBEE8}"/>
              </a:ext>
            </a:extLst>
          </p:cNvPr>
          <p:cNvSpPr txBox="1"/>
          <p:nvPr/>
        </p:nvSpPr>
        <p:spPr>
          <a:xfrm>
            <a:off x="1530479" y="3386665"/>
            <a:ext cx="1524635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Fit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and</a:t>
            </a:r>
            <a:r>
              <a:rPr sz="1700" spc="-1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45" dirty="0">
                <a:solidFill>
                  <a:srgbClr val="FFFFFF"/>
                </a:solidFill>
                <a:latin typeface="Carlito"/>
                <a:cs typeface="Carlito"/>
              </a:rPr>
              <a:t>Transform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16" name="object 16">
            <a:extLst>
              <a:ext uri="{FF2B5EF4-FFF2-40B4-BE49-F238E27FC236}">
                <a16:creationId xmlns:a16="http://schemas.microsoft.com/office/drawing/2014/main" id="{A5E0B2F2-FA91-44E1-91ED-41A68006EEB1}"/>
              </a:ext>
            </a:extLst>
          </p:cNvPr>
          <p:cNvSpPr txBox="1"/>
          <p:nvPr/>
        </p:nvSpPr>
        <p:spPr>
          <a:xfrm>
            <a:off x="1664591" y="3622632"/>
            <a:ext cx="1281430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5" dirty="0">
                <a:solidFill>
                  <a:srgbClr val="FFFFFF"/>
                </a:solidFill>
                <a:latin typeface="Carlito"/>
                <a:cs typeface="Carlito"/>
              </a:rPr>
              <a:t>Features</a:t>
            </a:r>
            <a:r>
              <a:rPr sz="1700" spc="-1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using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17" name="object 17">
            <a:extLst>
              <a:ext uri="{FF2B5EF4-FFF2-40B4-BE49-F238E27FC236}">
                <a16:creationId xmlns:a16="http://schemas.microsoft.com/office/drawing/2014/main" id="{B2D02539-3EF0-4D91-B903-392AD55D389D}"/>
              </a:ext>
            </a:extLst>
          </p:cNvPr>
          <p:cNvSpPr txBox="1"/>
          <p:nvPr/>
        </p:nvSpPr>
        <p:spPr>
          <a:xfrm>
            <a:off x="1617347" y="3860376"/>
            <a:ext cx="1367790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Standard</a:t>
            </a:r>
            <a:r>
              <a:rPr sz="1700" spc="-2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Scaler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18" name="object 18">
            <a:extLst>
              <a:ext uri="{FF2B5EF4-FFF2-40B4-BE49-F238E27FC236}">
                <a16:creationId xmlns:a16="http://schemas.microsoft.com/office/drawing/2014/main" id="{E45C72DE-56AD-7524-6B1F-2136D94E6823}"/>
              </a:ext>
            </a:extLst>
          </p:cNvPr>
          <p:cNvGrpSpPr/>
          <p:nvPr/>
        </p:nvGrpSpPr>
        <p:grpSpPr>
          <a:xfrm>
            <a:off x="1341756" y="4661238"/>
            <a:ext cx="2950845" cy="1169035"/>
            <a:chOff x="3822191" y="4818888"/>
            <a:chExt cx="2950845" cy="1169035"/>
          </a:xfrm>
          <a:solidFill>
            <a:srgbClr val="00B0F0"/>
          </a:solidFill>
        </p:grpSpPr>
        <p:sp>
          <p:nvSpPr>
            <p:cNvPr id="19" name="object 19">
              <a:extLst>
                <a:ext uri="{FF2B5EF4-FFF2-40B4-BE49-F238E27FC236}">
                  <a16:creationId xmlns:a16="http://schemas.microsoft.com/office/drawing/2014/main" id="{21BE25A5-B643-03B4-6F00-1858F8AD4B25}"/>
                </a:ext>
              </a:extLst>
            </p:cNvPr>
            <p:cNvSpPr/>
            <p:nvPr/>
          </p:nvSpPr>
          <p:spPr>
            <a:xfrm>
              <a:off x="4224527" y="5023104"/>
              <a:ext cx="2548255" cy="173990"/>
            </a:xfrm>
            <a:custGeom>
              <a:avLst/>
              <a:gdLst/>
              <a:ahLst/>
              <a:cxnLst/>
              <a:rect l="l" t="t" r="r" b="b"/>
              <a:pathLst>
                <a:path w="2548254" h="173989">
                  <a:moveTo>
                    <a:pt x="2548001" y="0"/>
                  </a:moveTo>
                  <a:lnTo>
                    <a:pt x="0" y="0"/>
                  </a:lnTo>
                  <a:lnTo>
                    <a:pt x="0" y="173482"/>
                  </a:lnTo>
                  <a:lnTo>
                    <a:pt x="2548001" y="173482"/>
                  </a:lnTo>
                  <a:lnTo>
                    <a:pt x="254800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>
              <a:extLst>
                <a:ext uri="{FF2B5EF4-FFF2-40B4-BE49-F238E27FC236}">
                  <a16:creationId xmlns:a16="http://schemas.microsoft.com/office/drawing/2014/main" id="{94A36A09-0733-6262-86D5-F22392574187}"/>
                </a:ext>
              </a:extLst>
            </p:cNvPr>
            <p:cNvSpPr/>
            <p:nvPr/>
          </p:nvSpPr>
          <p:spPr>
            <a:xfrm>
              <a:off x="3829811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1807845" y="0"/>
                  </a:moveTo>
                  <a:lnTo>
                    <a:pt x="115315" y="0"/>
                  </a:lnTo>
                  <a:lnTo>
                    <a:pt x="70485" y="9017"/>
                  </a:lnTo>
                  <a:lnTo>
                    <a:pt x="33782" y="33782"/>
                  </a:lnTo>
                  <a:lnTo>
                    <a:pt x="9016" y="70485"/>
                  </a:lnTo>
                  <a:lnTo>
                    <a:pt x="0" y="115316"/>
                  </a:lnTo>
                  <a:lnTo>
                    <a:pt x="0" y="1038186"/>
                  </a:lnTo>
                  <a:lnTo>
                    <a:pt x="9016" y="1083081"/>
                  </a:lnTo>
                  <a:lnTo>
                    <a:pt x="33782" y="1119759"/>
                  </a:lnTo>
                  <a:lnTo>
                    <a:pt x="70485" y="1144473"/>
                  </a:lnTo>
                  <a:lnTo>
                    <a:pt x="115315" y="1153541"/>
                  </a:lnTo>
                  <a:lnTo>
                    <a:pt x="1807845" y="1153541"/>
                  </a:lnTo>
                  <a:lnTo>
                    <a:pt x="1852676" y="1144473"/>
                  </a:lnTo>
                  <a:lnTo>
                    <a:pt x="1889378" y="1119759"/>
                  </a:lnTo>
                  <a:lnTo>
                    <a:pt x="1914143" y="1083081"/>
                  </a:lnTo>
                  <a:lnTo>
                    <a:pt x="1923161" y="1038186"/>
                  </a:lnTo>
                  <a:lnTo>
                    <a:pt x="1923161" y="115316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6" y="9017"/>
                  </a:lnTo>
                  <a:lnTo>
                    <a:pt x="180784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>
              <a:extLst>
                <a:ext uri="{FF2B5EF4-FFF2-40B4-BE49-F238E27FC236}">
                  <a16:creationId xmlns:a16="http://schemas.microsoft.com/office/drawing/2014/main" id="{0C8B4E78-CA38-B05F-F96E-E46676A0395C}"/>
                </a:ext>
              </a:extLst>
            </p:cNvPr>
            <p:cNvSpPr/>
            <p:nvPr/>
          </p:nvSpPr>
          <p:spPr>
            <a:xfrm>
              <a:off x="3829811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4" h="1153795">
                  <a:moveTo>
                    <a:pt x="0" y="115316"/>
                  </a:moveTo>
                  <a:lnTo>
                    <a:pt x="9016" y="70485"/>
                  </a:lnTo>
                  <a:lnTo>
                    <a:pt x="33782" y="33782"/>
                  </a:lnTo>
                  <a:lnTo>
                    <a:pt x="70485" y="9017"/>
                  </a:lnTo>
                  <a:lnTo>
                    <a:pt x="115315" y="0"/>
                  </a:lnTo>
                  <a:lnTo>
                    <a:pt x="1807845" y="0"/>
                  </a:lnTo>
                  <a:lnTo>
                    <a:pt x="1852676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6"/>
                  </a:lnTo>
                  <a:lnTo>
                    <a:pt x="1923161" y="1038186"/>
                  </a:lnTo>
                  <a:lnTo>
                    <a:pt x="1914143" y="1083081"/>
                  </a:lnTo>
                  <a:lnTo>
                    <a:pt x="1889378" y="1119759"/>
                  </a:lnTo>
                  <a:lnTo>
                    <a:pt x="1852676" y="1144473"/>
                  </a:lnTo>
                  <a:lnTo>
                    <a:pt x="1807845" y="1153541"/>
                  </a:lnTo>
                  <a:lnTo>
                    <a:pt x="115315" y="1153541"/>
                  </a:lnTo>
                  <a:lnTo>
                    <a:pt x="70485" y="1144473"/>
                  </a:lnTo>
                  <a:lnTo>
                    <a:pt x="33782" y="1119759"/>
                  </a:lnTo>
                  <a:lnTo>
                    <a:pt x="9016" y="1083081"/>
                  </a:lnTo>
                  <a:lnTo>
                    <a:pt x="0" y="1038186"/>
                  </a:lnTo>
                  <a:lnTo>
                    <a:pt x="0" y="115316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>
            <a:extLst>
              <a:ext uri="{FF2B5EF4-FFF2-40B4-BE49-F238E27FC236}">
                <a16:creationId xmlns:a16="http://schemas.microsoft.com/office/drawing/2014/main" id="{F1827B30-729F-E1B9-2297-400169A9E044}"/>
              </a:ext>
            </a:extLst>
          </p:cNvPr>
          <p:cNvSpPr txBox="1"/>
          <p:nvPr/>
        </p:nvSpPr>
        <p:spPr>
          <a:xfrm>
            <a:off x="1623443" y="4947191"/>
            <a:ext cx="1344930" cy="285750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30" dirty="0">
                <a:solidFill>
                  <a:srgbClr val="FFFFFF"/>
                </a:solidFill>
                <a:latin typeface="Carlito"/>
                <a:cs typeface="Carlito"/>
              </a:rPr>
              <a:t>Train_test_split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23" name="object 23">
            <a:extLst>
              <a:ext uri="{FF2B5EF4-FFF2-40B4-BE49-F238E27FC236}">
                <a16:creationId xmlns:a16="http://schemas.microsoft.com/office/drawing/2014/main" id="{3D819CEB-38C4-75E6-5C30-D6DF7892FA27}"/>
              </a:ext>
            </a:extLst>
          </p:cNvPr>
          <p:cNvSpPr txBox="1"/>
          <p:nvPr/>
        </p:nvSpPr>
        <p:spPr>
          <a:xfrm>
            <a:off x="2103503" y="5184097"/>
            <a:ext cx="411480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d</a:t>
            </a:r>
            <a:r>
              <a:rPr sz="1700" spc="-25" dirty="0">
                <a:solidFill>
                  <a:srgbClr val="FFFFFF"/>
                </a:solidFill>
                <a:latin typeface="Carlito"/>
                <a:cs typeface="Carlito"/>
              </a:rPr>
              <a:t>a</a:t>
            </a:r>
            <a:r>
              <a:rPr sz="1700" spc="-45" dirty="0">
                <a:solidFill>
                  <a:srgbClr val="FFFFFF"/>
                </a:solidFill>
                <a:latin typeface="Carlito"/>
                <a:cs typeface="Carlito"/>
              </a:rPr>
              <a:t>t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24" name="object 24">
            <a:extLst>
              <a:ext uri="{FF2B5EF4-FFF2-40B4-BE49-F238E27FC236}">
                <a16:creationId xmlns:a16="http://schemas.microsoft.com/office/drawing/2014/main" id="{8179CCB1-26AF-49CC-4D87-29E97C16675A}"/>
              </a:ext>
            </a:extLst>
          </p:cNvPr>
          <p:cNvGrpSpPr/>
          <p:nvPr/>
        </p:nvGrpSpPr>
        <p:grpSpPr>
          <a:xfrm>
            <a:off x="3900553" y="3515190"/>
            <a:ext cx="1938655" cy="2315210"/>
            <a:chOff x="6380988" y="3672840"/>
            <a:chExt cx="1938655" cy="2315210"/>
          </a:xfrm>
          <a:solidFill>
            <a:srgbClr val="00B0F0"/>
          </a:solidFill>
        </p:grpSpPr>
        <p:sp>
          <p:nvSpPr>
            <p:cNvPr id="25" name="object 25">
              <a:extLst>
                <a:ext uri="{FF2B5EF4-FFF2-40B4-BE49-F238E27FC236}">
                  <a16:creationId xmlns:a16="http://schemas.microsoft.com/office/drawing/2014/main" id="{D34474E4-2E19-DFFA-823C-8BA7BCDA92C3}"/>
                </a:ext>
              </a:extLst>
            </p:cNvPr>
            <p:cNvSpPr/>
            <p:nvPr/>
          </p:nvSpPr>
          <p:spPr>
            <a:xfrm>
              <a:off x="6691884" y="3672840"/>
              <a:ext cx="172085" cy="1432560"/>
            </a:xfrm>
            <a:custGeom>
              <a:avLst/>
              <a:gdLst/>
              <a:ahLst/>
              <a:cxnLst/>
              <a:rect l="l" t="t" r="r" b="b"/>
              <a:pathLst>
                <a:path w="172084" h="1432560">
                  <a:moveTo>
                    <a:pt x="171703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1703" y="1432560"/>
                  </a:lnTo>
                  <a:lnTo>
                    <a:pt x="17170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6" name="object 26">
              <a:extLst>
                <a:ext uri="{FF2B5EF4-FFF2-40B4-BE49-F238E27FC236}">
                  <a16:creationId xmlns:a16="http://schemas.microsoft.com/office/drawing/2014/main" id="{EBA4DA52-2F7C-4FEF-7725-25C17103E60A}"/>
                </a:ext>
              </a:extLst>
            </p:cNvPr>
            <p:cNvSpPr/>
            <p:nvPr/>
          </p:nvSpPr>
          <p:spPr>
            <a:xfrm>
              <a:off x="6388608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1807844" y="0"/>
                  </a:moveTo>
                  <a:lnTo>
                    <a:pt x="115315" y="0"/>
                  </a:lnTo>
                  <a:lnTo>
                    <a:pt x="70484" y="9017"/>
                  </a:lnTo>
                  <a:lnTo>
                    <a:pt x="33781" y="33782"/>
                  </a:lnTo>
                  <a:lnTo>
                    <a:pt x="9016" y="70485"/>
                  </a:lnTo>
                  <a:lnTo>
                    <a:pt x="0" y="115316"/>
                  </a:lnTo>
                  <a:lnTo>
                    <a:pt x="0" y="1038186"/>
                  </a:lnTo>
                  <a:lnTo>
                    <a:pt x="9016" y="1083081"/>
                  </a:lnTo>
                  <a:lnTo>
                    <a:pt x="33781" y="1119759"/>
                  </a:lnTo>
                  <a:lnTo>
                    <a:pt x="70484" y="1144473"/>
                  </a:lnTo>
                  <a:lnTo>
                    <a:pt x="115315" y="1153541"/>
                  </a:lnTo>
                  <a:lnTo>
                    <a:pt x="1807844" y="1153541"/>
                  </a:lnTo>
                  <a:lnTo>
                    <a:pt x="1852675" y="1144473"/>
                  </a:lnTo>
                  <a:lnTo>
                    <a:pt x="1889378" y="1119759"/>
                  </a:lnTo>
                  <a:lnTo>
                    <a:pt x="1914143" y="1083081"/>
                  </a:lnTo>
                  <a:lnTo>
                    <a:pt x="1923161" y="1038186"/>
                  </a:lnTo>
                  <a:lnTo>
                    <a:pt x="1923161" y="115316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5" y="9017"/>
                  </a:lnTo>
                  <a:lnTo>
                    <a:pt x="180784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7" name="object 27">
              <a:extLst>
                <a:ext uri="{FF2B5EF4-FFF2-40B4-BE49-F238E27FC236}">
                  <a16:creationId xmlns:a16="http://schemas.microsoft.com/office/drawing/2014/main" id="{DC159E38-652C-EF0A-2478-B7192EA0836E}"/>
                </a:ext>
              </a:extLst>
            </p:cNvPr>
            <p:cNvSpPr/>
            <p:nvPr/>
          </p:nvSpPr>
          <p:spPr>
            <a:xfrm>
              <a:off x="6388608" y="4826508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0" y="115316"/>
                  </a:moveTo>
                  <a:lnTo>
                    <a:pt x="9016" y="70485"/>
                  </a:lnTo>
                  <a:lnTo>
                    <a:pt x="33781" y="33782"/>
                  </a:lnTo>
                  <a:lnTo>
                    <a:pt x="70484" y="9017"/>
                  </a:lnTo>
                  <a:lnTo>
                    <a:pt x="115315" y="0"/>
                  </a:lnTo>
                  <a:lnTo>
                    <a:pt x="1807844" y="0"/>
                  </a:lnTo>
                  <a:lnTo>
                    <a:pt x="1852675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6"/>
                  </a:lnTo>
                  <a:lnTo>
                    <a:pt x="1923161" y="1038186"/>
                  </a:lnTo>
                  <a:lnTo>
                    <a:pt x="1914143" y="1083081"/>
                  </a:lnTo>
                  <a:lnTo>
                    <a:pt x="1889378" y="1119759"/>
                  </a:lnTo>
                  <a:lnTo>
                    <a:pt x="1852675" y="1144473"/>
                  </a:lnTo>
                  <a:lnTo>
                    <a:pt x="1807844" y="1153541"/>
                  </a:lnTo>
                  <a:lnTo>
                    <a:pt x="115315" y="1153541"/>
                  </a:lnTo>
                  <a:lnTo>
                    <a:pt x="70484" y="1144473"/>
                  </a:lnTo>
                  <a:lnTo>
                    <a:pt x="33781" y="1119759"/>
                  </a:lnTo>
                  <a:lnTo>
                    <a:pt x="9016" y="1083081"/>
                  </a:lnTo>
                  <a:lnTo>
                    <a:pt x="0" y="1038186"/>
                  </a:lnTo>
                  <a:lnTo>
                    <a:pt x="0" y="115316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8" name="object 28">
            <a:extLst>
              <a:ext uri="{FF2B5EF4-FFF2-40B4-BE49-F238E27FC236}">
                <a16:creationId xmlns:a16="http://schemas.microsoft.com/office/drawing/2014/main" id="{3FE83114-4BFE-5652-0E24-86F2E2ABE86D}"/>
              </a:ext>
            </a:extLst>
          </p:cNvPr>
          <p:cNvSpPr txBox="1"/>
          <p:nvPr/>
        </p:nvSpPr>
        <p:spPr>
          <a:xfrm>
            <a:off x="4255391" y="4829259"/>
            <a:ext cx="1219835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GridSearchCV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29" name="object 29">
            <a:extLst>
              <a:ext uri="{FF2B5EF4-FFF2-40B4-BE49-F238E27FC236}">
                <a16:creationId xmlns:a16="http://schemas.microsoft.com/office/drawing/2014/main" id="{B81AD16A-5946-8D39-0DB7-C0C1613250E1}"/>
              </a:ext>
            </a:extLst>
          </p:cNvPr>
          <p:cNvSpPr txBox="1"/>
          <p:nvPr/>
        </p:nvSpPr>
        <p:spPr>
          <a:xfrm>
            <a:off x="4005455" y="5059383"/>
            <a:ext cx="1732280" cy="539750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25400" rIns="0" bIns="0" rtlCol="0">
            <a:spAutoFit/>
          </a:bodyPr>
          <a:lstStyle/>
          <a:p>
            <a:pPr marL="12700" marR="5080" indent="223520">
              <a:lnSpc>
                <a:spcPts val="2000"/>
              </a:lnSpc>
              <a:spcBef>
                <a:spcPts val="200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(cv=10) to find  optimal</a:t>
            </a:r>
            <a:r>
              <a:rPr sz="1700" spc="-15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parameters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30" name="object 30">
            <a:extLst>
              <a:ext uri="{FF2B5EF4-FFF2-40B4-BE49-F238E27FC236}">
                <a16:creationId xmlns:a16="http://schemas.microsoft.com/office/drawing/2014/main" id="{F67840A3-E7D5-23F0-B0CF-D334C9F6416F}"/>
              </a:ext>
            </a:extLst>
          </p:cNvPr>
          <p:cNvGrpSpPr/>
          <p:nvPr/>
        </p:nvGrpSpPr>
        <p:grpSpPr>
          <a:xfrm>
            <a:off x="3900553" y="2071961"/>
            <a:ext cx="1938655" cy="2316480"/>
            <a:chOff x="6380988" y="2229611"/>
            <a:chExt cx="1938655" cy="2316480"/>
          </a:xfrm>
          <a:solidFill>
            <a:srgbClr val="00B0F0"/>
          </a:solidFill>
        </p:grpSpPr>
        <p:sp>
          <p:nvSpPr>
            <p:cNvPr id="31" name="object 31">
              <a:extLst>
                <a:ext uri="{FF2B5EF4-FFF2-40B4-BE49-F238E27FC236}">
                  <a16:creationId xmlns:a16="http://schemas.microsoft.com/office/drawing/2014/main" id="{428CD0DF-2797-5706-8034-7C4AA532A1C6}"/>
                </a:ext>
              </a:extLst>
            </p:cNvPr>
            <p:cNvSpPr/>
            <p:nvPr/>
          </p:nvSpPr>
          <p:spPr>
            <a:xfrm>
              <a:off x="6691884" y="2229611"/>
              <a:ext cx="172085" cy="1432560"/>
            </a:xfrm>
            <a:custGeom>
              <a:avLst/>
              <a:gdLst/>
              <a:ahLst/>
              <a:cxnLst/>
              <a:rect l="l" t="t" r="r" b="b"/>
              <a:pathLst>
                <a:path w="172084" h="1432560">
                  <a:moveTo>
                    <a:pt x="171703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1703" y="1432560"/>
                  </a:lnTo>
                  <a:lnTo>
                    <a:pt x="171703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2" name="object 32">
              <a:extLst>
                <a:ext uri="{FF2B5EF4-FFF2-40B4-BE49-F238E27FC236}">
                  <a16:creationId xmlns:a16="http://schemas.microsoft.com/office/drawing/2014/main" id="{510E2336-FA82-48C4-0D1D-531A716A89C7}"/>
                </a:ext>
              </a:extLst>
            </p:cNvPr>
            <p:cNvSpPr/>
            <p:nvPr/>
          </p:nvSpPr>
          <p:spPr>
            <a:xfrm>
              <a:off x="6388608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1807590" y="0"/>
                  </a:moveTo>
                  <a:lnTo>
                    <a:pt x="115569" y="0"/>
                  </a:lnTo>
                  <a:lnTo>
                    <a:pt x="70612" y="9017"/>
                  </a:lnTo>
                  <a:lnTo>
                    <a:pt x="33781" y="33782"/>
                  </a:lnTo>
                  <a:lnTo>
                    <a:pt x="9016" y="70485"/>
                  </a:lnTo>
                  <a:lnTo>
                    <a:pt x="0" y="115570"/>
                  </a:lnTo>
                  <a:lnTo>
                    <a:pt x="0" y="1039114"/>
                  </a:lnTo>
                  <a:lnTo>
                    <a:pt x="9016" y="1084199"/>
                  </a:lnTo>
                  <a:lnTo>
                    <a:pt x="33781" y="1120902"/>
                  </a:lnTo>
                  <a:lnTo>
                    <a:pt x="70612" y="1145667"/>
                  </a:lnTo>
                  <a:lnTo>
                    <a:pt x="115569" y="1154684"/>
                  </a:lnTo>
                  <a:lnTo>
                    <a:pt x="1807590" y="1154684"/>
                  </a:lnTo>
                  <a:lnTo>
                    <a:pt x="1852548" y="1145667"/>
                  </a:lnTo>
                  <a:lnTo>
                    <a:pt x="1889378" y="1120902"/>
                  </a:lnTo>
                  <a:lnTo>
                    <a:pt x="1914143" y="1084199"/>
                  </a:lnTo>
                  <a:lnTo>
                    <a:pt x="1923161" y="1039114"/>
                  </a:lnTo>
                  <a:lnTo>
                    <a:pt x="1923161" y="115570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548" y="9017"/>
                  </a:lnTo>
                  <a:lnTo>
                    <a:pt x="1807590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33" name="object 33">
              <a:extLst>
                <a:ext uri="{FF2B5EF4-FFF2-40B4-BE49-F238E27FC236}">
                  <a16:creationId xmlns:a16="http://schemas.microsoft.com/office/drawing/2014/main" id="{F3442A89-F420-3E47-71C2-43808AA11CE0}"/>
                </a:ext>
              </a:extLst>
            </p:cNvPr>
            <p:cNvSpPr/>
            <p:nvPr/>
          </p:nvSpPr>
          <p:spPr>
            <a:xfrm>
              <a:off x="6388608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0" y="115570"/>
                  </a:moveTo>
                  <a:lnTo>
                    <a:pt x="9016" y="70485"/>
                  </a:lnTo>
                  <a:lnTo>
                    <a:pt x="33781" y="33782"/>
                  </a:lnTo>
                  <a:lnTo>
                    <a:pt x="70612" y="9017"/>
                  </a:lnTo>
                  <a:lnTo>
                    <a:pt x="115569" y="0"/>
                  </a:lnTo>
                  <a:lnTo>
                    <a:pt x="1807590" y="0"/>
                  </a:lnTo>
                  <a:lnTo>
                    <a:pt x="1852548" y="9017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570"/>
                  </a:lnTo>
                  <a:lnTo>
                    <a:pt x="1923161" y="1039114"/>
                  </a:lnTo>
                  <a:lnTo>
                    <a:pt x="1914143" y="1084199"/>
                  </a:lnTo>
                  <a:lnTo>
                    <a:pt x="1889378" y="1120902"/>
                  </a:lnTo>
                  <a:lnTo>
                    <a:pt x="1852548" y="1145667"/>
                  </a:lnTo>
                  <a:lnTo>
                    <a:pt x="1807590" y="1154684"/>
                  </a:lnTo>
                  <a:lnTo>
                    <a:pt x="115569" y="1154684"/>
                  </a:lnTo>
                  <a:lnTo>
                    <a:pt x="70612" y="1145667"/>
                  </a:lnTo>
                  <a:lnTo>
                    <a:pt x="33781" y="1120902"/>
                  </a:lnTo>
                  <a:lnTo>
                    <a:pt x="9016" y="1084199"/>
                  </a:lnTo>
                  <a:lnTo>
                    <a:pt x="0" y="1039114"/>
                  </a:lnTo>
                  <a:lnTo>
                    <a:pt x="0" y="115570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34" name="object 34">
            <a:extLst>
              <a:ext uri="{FF2B5EF4-FFF2-40B4-BE49-F238E27FC236}">
                <a16:creationId xmlns:a16="http://schemas.microsoft.com/office/drawing/2014/main" id="{09D2DE22-FD3A-10A5-C5B7-B83B5ADAD333}"/>
              </a:ext>
            </a:extLst>
          </p:cNvPr>
          <p:cNvSpPr txBox="1"/>
          <p:nvPr/>
        </p:nvSpPr>
        <p:spPr>
          <a:xfrm>
            <a:off x="4066160" y="3267794"/>
            <a:ext cx="1593850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Use</a:t>
            </a:r>
            <a:r>
              <a:rPr sz="1700" spc="-1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GridSearchCV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35" name="object 35">
            <a:extLst>
              <a:ext uri="{FF2B5EF4-FFF2-40B4-BE49-F238E27FC236}">
                <a16:creationId xmlns:a16="http://schemas.microsoft.com/office/drawing/2014/main" id="{6F96BB5D-6083-3FFC-218D-534AAE99062B}"/>
              </a:ext>
            </a:extLst>
          </p:cNvPr>
          <p:cNvSpPr txBox="1"/>
          <p:nvPr/>
        </p:nvSpPr>
        <p:spPr>
          <a:xfrm>
            <a:off x="4122548" y="3503378"/>
            <a:ext cx="1483995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on LogReg,</a:t>
            </a:r>
            <a:r>
              <a:rPr sz="1700" spc="-20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SVM,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36" name="object 36">
            <a:extLst>
              <a:ext uri="{FF2B5EF4-FFF2-40B4-BE49-F238E27FC236}">
                <a16:creationId xmlns:a16="http://schemas.microsoft.com/office/drawing/2014/main" id="{E7B0FA57-9AC9-8203-3802-C41416305213}"/>
              </a:ext>
            </a:extLst>
          </p:cNvPr>
          <p:cNvSpPr txBox="1"/>
          <p:nvPr/>
        </p:nvSpPr>
        <p:spPr>
          <a:xfrm>
            <a:off x="4055493" y="3741758"/>
            <a:ext cx="1602740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Decision </a:t>
            </a:r>
            <a:r>
              <a:rPr sz="1700" spc="-45" dirty="0">
                <a:solidFill>
                  <a:srgbClr val="FFFFFF"/>
                </a:solidFill>
                <a:latin typeface="Carlito"/>
                <a:cs typeface="Carlito"/>
              </a:rPr>
              <a:t>Tree,</a:t>
            </a:r>
            <a:r>
              <a:rPr sz="1700" spc="-2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and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37" name="object 37">
            <a:extLst>
              <a:ext uri="{FF2B5EF4-FFF2-40B4-BE49-F238E27FC236}">
                <a16:creationId xmlns:a16="http://schemas.microsoft.com/office/drawing/2014/main" id="{B0D4AEA7-F8E5-16A2-814D-C9ACAA4F97A8}"/>
              </a:ext>
            </a:extLst>
          </p:cNvPr>
          <p:cNvSpPr txBox="1"/>
          <p:nvPr/>
        </p:nvSpPr>
        <p:spPr>
          <a:xfrm>
            <a:off x="4314826" y="3977977"/>
            <a:ext cx="1100455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KNN</a:t>
            </a:r>
            <a:r>
              <a:rPr sz="1700" spc="-14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38" name="object 38">
            <a:extLst>
              <a:ext uri="{FF2B5EF4-FFF2-40B4-BE49-F238E27FC236}">
                <a16:creationId xmlns:a16="http://schemas.microsoft.com/office/drawing/2014/main" id="{B38D8E96-25EA-8166-4A96-9DBBBD8B43EE}"/>
              </a:ext>
            </a:extLst>
          </p:cNvPr>
          <p:cNvGrpSpPr/>
          <p:nvPr/>
        </p:nvGrpSpPr>
        <p:grpSpPr>
          <a:xfrm>
            <a:off x="3900553" y="1776305"/>
            <a:ext cx="2950845" cy="1169035"/>
            <a:chOff x="6380988" y="1933955"/>
            <a:chExt cx="2950845" cy="1169035"/>
          </a:xfrm>
          <a:solidFill>
            <a:srgbClr val="00B0F0"/>
          </a:solidFill>
        </p:grpSpPr>
        <p:sp>
          <p:nvSpPr>
            <p:cNvPr id="39" name="object 39">
              <a:extLst>
                <a:ext uri="{FF2B5EF4-FFF2-40B4-BE49-F238E27FC236}">
                  <a16:creationId xmlns:a16="http://schemas.microsoft.com/office/drawing/2014/main" id="{62FEC23E-3A83-EFE9-7335-CA9EC5FA6CD2}"/>
                </a:ext>
              </a:extLst>
            </p:cNvPr>
            <p:cNvSpPr/>
            <p:nvPr/>
          </p:nvSpPr>
          <p:spPr>
            <a:xfrm>
              <a:off x="6783324" y="2138171"/>
              <a:ext cx="2548255" cy="173990"/>
            </a:xfrm>
            <a:custGeom>
              <a:avLst/>
              <a:gdLst/>
              <a:ahLst/>
              <a:cxnLst/>
              <a:rect l="l" t="t" r="r" b="b"/>
              <a:pathLst>
                <a:path w="2548254" h="173989">
                  <a:moveTo>
                    <a:pt x="2548001" y="0"/>
                  </a:moveTo>
                  <a:lnTo>
                    <a:pt x="0" y="0"/>
                  </a:lnTo>
                  <a:lnTo>
                    <a:pt x="0" y="173482"/>
                  </a:lnTo>
                  <a:lnTo>
                    <a:pt x="2548001" y="173482"/>
                  </a:lnTo>
                  <a:lnTo>
                    <a:pt x="254800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0" name="object 40">
              <a:extLst>
                <a:ext uri="{FF2B5EF4-FFF2-40B4-BE49-F238E27FC236}">
                  <a16:creationId xmlns:a16="http://schemas.microsoft.com/office/drawing/2014/main" id="{DD67247D-0DF0-EB17-F67C-EDCEB93B9266}"/>
                </a:ext>
              </a:extLst>
            </p:cNvPr>
            <p:cNvSpPr/>
            <p:nvPr/>
          </p:nvSpPr>
          <p:spPr>
            <a:xfrm>
              <a:off x="6388608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1807844" y="0"/>
                  </a:moveTo>
                  <a:lnTo>
                    <a:pt x="115315" y="0"/>
                  </a:lnTo>
                  <a:lnTo>
                    <a:pt x="70484" y="9016"/>
                  </a:lnTo>
                  <a:lnTo>
                    <a:pt x="33781" y="33782"/>
                  </a:lnTo>
                  <a:lnTo>
                    <a:pt x="9016" y="70485"/>
                  </a:lnTo>
                  <a:lnTo>
                    <a:pt x="0" y="115315"/>
                  </a:lnTo>
                  <a:lnTo>
                    <a:pt x="0" y="1038225"/>
                  </a:lnTo>
                  <a:lnTo>
                    <a:pt x="9016" y="1083056"/>
                  </a:lnTo>
                  <a:lnTo>
                    <a:pt x="33781" y="1119759"/>
                  </a:lnTo>
                  <a:lnTo>
                    <a:pt x="70484" y="1144524"/>
                  </a:lnTo>
                  <a:lnTo>
                    <a:pt x="115315" y="1153540"/>
                  </a:lnTo>
                  <a:lnTo>
                    <a:pt x="1807844" y="1153540"/>
                  </a:lnTo>
                  <a:lnTo>
                    <a:pt x="1852675" y="1144524"/>
                  </a:lnTo>
                  <a:lnTo>
                    <a:pt x="1889378" y="1119759"/>
                  </a:lnTo>
                  <a:lnTo>
                    <a:pt x="1914143" y="1083056"/>
                  </a:lnTo>
                  <a:lnTo>
                    <a:pt x="1923161" y="1038225"/>
                  </a:lnTo>
                  <a:lnTo>
                    <a:pt x="1923161" y="115315"/>
                  </a:lnTo>
                  <a:lnTo>
                    <a:pt x="1914143" y="70485"/>
                  </a:lnTo>
                  <a:lnTo>
                    <a:pt x="1889378" y="33782"/>
                  </a:lnTo>
                  <a:lnTo>
                    <a:pt x="1852675" y="9016"/>
                  </a:lnTo>
                  <a:lnTo>
                    <a:pt x="1807844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1" name="object 41">
              <a:extLst>
                <a:ext uri="{FF2B5EF4-FFF2-40B4-BE49-F238E27FC236}">
                  <a16:creationId xmlns:a16="http://schemas.microsoft.com/office/drawing/2014/main" id="{A46F412B-5EED-F987-A574-5C92EB37F89A}"/>
                </a:ext>
              </a:extLst>
            </p:cNvPr>
            <p:cNvSpPr/>
            <p:nvPr/>
          </p:nvSpPr>
          <p:spPr>
            <a:xfrm>
              <a:off x="6388608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0" y="115315"/>
                  </a:moveTo>
                  <a:lnTo>
                    <a:pt x="9016" y="70485"/>
                  </a:lnTo>
                  <a:lnTo>
                    <a:pt x="33781" y="33782"/>
                  </a:lnTo>
                  <a:lnTo>
                    <a:pt x="70484" y="9016"/>
                  </a:lnTo>
                  <a:lnTo>
                    <a:pt x="115315" y="0"/>
                  </a:lnTo>
                  <a:lnTo>
                    <a:pt x="1807844" y="0"/>
                  </a:lnTo>
                  <a:lnTo>
                    <a:pt x="1852675" y="9016"/>
                  </a:lnTo>
                  <a:lnTo>
                    <a:pt x="1889378" y="33782"/>
                  </a:lnTo>
                  <a:lnTo>
                    <a:pt x="1914143" y="70485"/>
                  </a:lnTo>
                  <a:lnTo>
                    <a:pt x="1923161" y="115315"/>
                  </a:lnTo>
                  <a:lnTo>
                    <a:pt x="1923161" y="1038225"/>
                  </a:lnTo>
                  <a:lnTo>
                    <a:pt x="1914143" y="1083056"/>
                  </a:lnTo>
                  <a:lnTo>
                    <a:pt x="1889378" y="1119759"/>
                  </a:lnTo>
                  <a:lnTo>
                    <a:pt x="1852675" y="1144524"/>
                  </a:lnTo>
                  <a:lnTo>
                    <a:pt x="1807844" y="1153540"/>
                  </a:lnTo>
                  <a:lnTo>
                    <a:pt x="115315" y="1153540"/>
                  </a:lnTo>
                  <a:lnTo>
                    <a:pt x="70484" y="1144524"/>
                  </a:lnTo>
                  <a:lnTo>
                    <a:pt x="33781" y="1119759"/>
                  </a:lnTo>
                  <a:lnTo>
                    <a:pt x="9016" y="1083056"/>
                  </a:lnTo>
                  <a:lnTo>
                    <a:pt x="0" y="1038225"/>
                  </a:lnTo>
                  <a:lnTo>
                    <a:pt x="0" y="115315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2" name="object 42">
            <a:extLst>
              <a:ext uri="{FF2B5EF4-FFF2-40B4-BE49-F238E27FC236}">
                <a16:creationId xmlns:a16="http://schemas.microsoft.com/office/drawing/2014/main" id="{AD721033-8D0C-D629-28DA-44D10E287FFC}"/>
              </a:ext>
            </a:extLst>
          </p:cNvPr>
          <p:cNvSpPr txBox="1"/>
          <p:nvPr/>
        </p:nvSpPr>
        <p:spPr>
          <a:xfrm>
            <a:off x="4133471" y="2062310"/>
            <a:ext cx="1455420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Score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r>
              <a:rPr sz="1700" spc="-18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on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43" name="object 43">
            <a:extLst>
              <a:ext uri="{FF2B5EF4-FFF2-40B4-BE49-F238E27FC236}">
                <a16:creationId xmlns:a16="http://schemas.microsoft.com/office/drawing/2014/main" id="{7EE0F90D-23DF-1559-085F-9A70D35C42F3}"/>
              </a:ext>
            </a:extLst>
          </p:cNvPr>
          <p:cNvSpPr txBox="1"/>
          <p:nvPr/>
        </p:nvSpPr>
        <p:spPr>
          <a:xfrm>
            <a:off x="4325495" y="2298530"/>
            <a:ext cx="1071880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split </a:t>
            </a: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test</a:t>
            </a:r>
            <a:r>
              <a:rPr sz="1700" spc="-19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set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44" name="object 44">
            <a:extLst>
              <a:ext uri="{FF2B5EF4-FFF2-40B4-BE49-F238E27FC236}">
                <a16:creationId xmlns:a16="http://schemas.microsoft.com/office/drawing/2014/main" id="{F5FDE498-017B-71BC-E058-983E48ABC294}"/>
              </a:ext>
            </a:extLst>
          </p:cNvPr>
          <p:cNvGrpSpPr/>
          <p:nvPr/>
        </p:nvGrpSpPr>
        <p:grpSpPr>
          <a:xfrm>
            <a:off x="6457824" y="1776305"/>
            <a:ext cx="1938655" cy="1728470"/>
            <a:chOff x="8938259" y="1933955"/>
            <a:chExt cx="1938655" cy="1728470"/>
          </a:xfrm>
          <a:solidFill>
            <a:srgbClr val="00B0F0"/>
          </a:solidFill>
        </p:grpSpPr>
        <p:sp>
          <p:nvSpPr>
            <p:cNvPr id="45" name="object 45">
              <a:extLst>
                <a:ext uri="{FF2B5EF4-FFF2-40B4-BE49-F238E27FC236}">
                  <a16:creationId xmlns:a16="http://schemas.microsoft.com/office/drawing/2014/main" id="{49E48012-82FD-0708-5B36-F72B71CBF325}"/>
                </a:ext>
              </a:extLst>
            </p:cNvPr>
            <p:cNvSpPr/>
            <p:nvPr/>
          </p:nvSpPr>
          <p:spPr>
            <a:xfrm>
              <a:off x="9249155" y="2229611"/>
              <a:ext cx="173990" cy="1432560"/>
            </a:xfrm>
            <a:custGeom>
              <a:avLst/>
              <a:gdLst/>
              <a:ahLst/>
              <a:cxnLst/>
              <a:rect l="l" t="t" r="r" b="b"/>
              <a:pathLst>
                <a:path w="173990" h="1432560">
                  <a:moveTo>
                    <a:pt x="173481" y="0"/>
                  </a:moveTo>
                  <a:lnTo>
                    <a:pt x="0" y="0"/>
                  </a:lnTo>
                  <a:lnTo>
                    <a:pt x="0" y="1432560"/>
                  </a:lnTo>
                  <a:lnTo>
                    <a:pt x="173481" y="1432560"/>
                  </a:lnTo>
                  <a:lnTo>
                    <a:pt x="17348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6" name="object 46">
              <a:extLst>
                <a:ext uri="{FF2B5EF4-FFF2-40B4-BE49-F238E27FC236}">
                  <a16:creationId xmlns:a16="http://schemas.microsoft.com/office/drawing/2014/main" id="{2B515C67-9A2A-2786-15DA-144877AFF5F9}"/>
                </a:ext>
              </a:extLst>
            </p:cNvPr>
            <p:cNvSpPr/>
            <p:nvPr/>
          </p:nvSpPr>
          <p:spPr>
            <a:xfrm>
              <a:off x="8945879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1807845" y="0"/>
                  </a:moveTo>
                  <a:lnTo>
                    <a:pt x="115316" y="0"/>
                  </a:lnTo>
                  <a:lnTo>
                    <a:pt x="70485" y="9016"/>
                  </a:lnTo>
                  <a:lnTo>
                    <a:pt x="33781" y="33782"/>
                  </a:lnTo>
                  <a:lnTo>
                    <a:pt x="9017" y="70485"/>
                  </a:lnTo>
                  <a:lnTo>
                    <a:pt x="0" y="115315"/>
                  </a:lnTo>
                  <a:lnTo>
                    <a:pt x="0" y="1038225"/>
                  </a:lnTo>
                  <a:lnTo>
                    <a:pt x="9017" y="1083056"/>
                  </a:lnTo>
                  <a:lnTo>
                    <a:pt x="33781" y="1119759"/>
                  </a:lnTo>
                  <a:lnTo>
                    <a:pt x="70485" y="1144524"/>
                  </a:lnTo>
                  <a:lnTo>
                    <a:pt x="115316" y="1153540"/>
                  </a:lnTo>
                  <a:lnTo>
                    <a:pt x="1807845" y="1153540"/>
                  </a:lnTo>
                  <a:lnTo>
                    <a:pt x="1852676" y="1144524"/>
                  </a:lnTo>
                  <a:lnTo>
                    <a:pt x="1889378" y="1119759"/>
                  </a:lnTo>
                  <a:lnTo>
                    <a:pt x="1914144" y="1083056"/>
                  </a:lnTo>
                  <a:lnTo>
                    <a:pt x="1923161" y="1038225"/>
                  </a:lnTo>
                  <a:lnTo>
                    <a:pt x="1923161" y="115315"/>
                  </a:lnTo>
                  <a:lnTo>
                    <a:pt x="1914144" y="70485"/>
                  </a:lnTo>
                  <a:lnTo>
                    <a:pt x="1889378" y="33782"/>
                  </a:lnTo>
                  <a:lnTo>
                    <a:pt x="1852676" y="9016"/>
                  </a:lnTo>
                  <a:lnTo>
                    <a:pt x="1807845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7" name="object 47">
              <a:extLst>
                <a:ext uri="{FF2B5EF4-FFF2-40B4-BE49-F238E27FC236}">
                  <a16:creationId xmlns:a16="http://schemas.microsoft.com/office/drawing/2014/main" id="{09B76A9F-A76E-2609-814C-97A02958E2DE}"/>
                </a:ext>
              </a:extLst>
            </p:cNvPr>
            <p:cNvSpPr/>
            <p:nvPr/>
          </p:nvSpPr>
          <p:spPr>
            <a:xfrm>
              <a:off x="8945879" y="1941575"/>
              <a:ext cx="1923414" cy="1153795"/>
            </a:xfrm>
            <a:custGeom>
              <a:avLst/>
              <a:gdLst/>
              <a:ahLst/>
              <a:cxnLst/>
              <a:rect l="l" t="t" r="r" b="b"/>
              <a:pathLst>
                <a:path w="1923415" h="1153795">
                  <a:moveTo>
                    <a:pt x="0" y="115315"/>
                  </a:moveTo>
                  <a:lnTo>
                    <a:pt x="9017" y="70485"/>
                  </a:lnTo>
                  <a:lnTo>
                    <a:pt x="33781" y="33782"/>
                  </a:lnTo>
                  <a:lnTo>
                    <a:pt x="70485" y="9016"/>
                  </a:lnTo>
                  <a:lnTo>
                    <a:pt x="115316" y="0"/>
                  </a:lnTo>
                  <a:lnTo>
                    <a:pt x="1807845" y="0"/>
                  </a:lnTo>
                  <a:lnTo>
                    <a:pt x="1852676" y="9016"/>
                  </a:lnTo>
                  <a:lnTo>
                    <a:pt x="1889378" y="33782"/>
                  </a:lnTo>
                  <a:lnTo>
                    <a:pt x="1914144" y="70485"/>
                  </a:lnTo>
                  <a:lnTo>
                    <a:pt x="1923161" y="115315"/>
                  </a:lnTo>
                  <a:lnTo>
                    <a:pt x="1923161" y="1038225"/>
                  </a:lnTo>
                  <a:lnTo>
                    <a:pt x="1914144" y="1083056"/>
                  </a:lnTo>
                  <a:lnTo>
                    <a:pt x="1889378" y="1119759"/>
                  </a:lnTo>
                  <a:lnTo>
                    <a:pt x="1852676" y="1144524"/>
                  </a:lnTo>
                  <a:lnTo>
                    <a:pt x="1807845" y="1153540"/>
                  </a:lnTo>
                  <a:lnTo>
                    <a:pt x="115316" y="1153540"/>
                  </a:lnTo>
                  <a:lnTo>
                    <a:pt x="70485" y="1144524"/>
                  </a:lnTo>
                  <a:lnTo>
                    <a:pt x="33781" y="1119759"/>
                  </a:lnTo>
                  <a:lnTo>
                    <a:pt x="9017" y="1083056"/>
                  </a:lnTo>
                  <a:lnTo>
                    <a:pt x="0" y="1038225"/>
                  </a:lnTo>
                  <a:lnTo>
                    <a:pt x="0" y="115315"/>
                  </a:lnTo>
                  <a:close/>
                </a:path>
              </a:pathLst>
            </a:custGeom>
            <a:grpFill/>
            <a:ln w="1524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48" name="object 48">
            <a:extLst>
              <a:ext uri="{FF2B5EF4-FFF2-40B4-BE49-F238E27FC236}">
                <a16:creationId xmlns:a16="http://schemas.microsoft.com/office/drawing/2014/main" id="{130803EF-B26E-9A0E-59FB-5FA1FA268F6C}"/>
              </a:ext>
            </a:extLst>
          </p:cNvPr>
          <p:cNvSpPr txBox="1"/>
          <p:nvPr/>
        </p:nvSpPr>
        <p:spPr>
          <a:xfrm>
            <a:off x="6660262" y="2062310"/>
            <a:ext cx="1519555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Confusion</a:t>
            </a:r>
            <a:r>
              <a:rPr sz="1700" spc="-1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Matrix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49" name="object 49">
            <a:extLst>
              <a:ext uri="{FF2B5EF4-FFF2-40B4-BE49-F238E27FC236}">
                <a16:creationId xmlns:a16="http://schemas.microsoft.com/office/drawing/2014/main" id="{88B88005-8593-CE52-BF62-41EF533DD92F}"/>
              </a:ext>
            </a:extLst>
          </p:cNvPr>
          <p:cNvSpPr txBox="1"/>
          <p:nvPr/>
        </p:nvSpPr>
        <p:spPr>
          <a:xfrm>
            <a:off x="6818758" y="2298530"/>
            <a:ext cx="1202690" cy="285115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1700" spc="-25" dirty="0">
                <a:solidFill>
                  <a:srgbClr val="FFFFFF"/>
                </a:solidFill>
                <a:latin typeface="Carlito"/>
                <a:cs typeface="Carlito"/>
              </a:rPr>
              <a:t>for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all</a:t>
            </a:r>
            <a:r>
              <a:rPr sz="1700" spc="-16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endParaRPr sz="1700">
              <a:latin typeface="Carlito"/>
              <a:cs typeface="Carlito"/>
            </a:endParaRPr>
          </a:p>
        </p:txBody>
      </p:sp>
      <p:grpSp>
        <p:nvGrpSpPr>
          <p:cNvPr id="50" name="object 50">
            <a:extLst>
              <a:ext uri="{FF2B5EF4-FFF2-40B4-BE49-F238E27FC236}">
                <a16:creationId xmlns:a16="http://schemas.microsoft.com/office/drawing/2014/main" id="{15620969-4F34-62AF-BFCB-0E830D60937E}"/>
              </a:ext>
            </a:extLst>
          </p:cNvPr>
          <p:cNvGrpSpPr/>
          <p:nvPr/>
        </p:nvGrpSpPr>
        <p:grpSpPr>
          <a:xfrm>
            <a:off x="6457824" y="3218009"/>
            <a:ext cx="1938655" cy="1170305"/>
            <a:chOff x="8938259" y="3375659"/>
            <a:chExt cx="1938655" cy="1170305"/>
          </a:xfrm>
          <a:solidFill>
            <a:srgbClr val="00B0F0"/>
          </a:solidFill>
        </p:grpSpPr>
        <p:sp>
          <p:nvSpPr>
            <p:cNvPr id="51" name="object 51">
              <a:extLst>
                <a:ext uri="{FF2B5EF4-FFF2-40B4-BE49-F238E27FC236}">
                  <a16:creationId xmlns:a16="http://schemas.microsoft.com/office/drawing/2014/main" id="{7666CDCF-1992-32FC-D121-4710EB546C33}"/>
                </a:ext>
              </a:extLst>
            </p:cNvPr>
            <p:cNvSpPr/>
            <p:nvPr/>
          </p:nvSpPr>
          <p:spPr>
            <a:xfrm>
              <a:off x="8945879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1807591" y="0"/>
                  </a:moveTo>
                  <a:lnTo>
                    <a:pt x="115570" y="0"/>
                  </a:lnTo>
                  <a:lnTo>
                    <a:pt x="70612" y="9017"/>
                  </a:lnTo>
                  <a:lnTo>
                    <a:pt x="33781" y="33782"/>
                  </a:lnTo>
                  <a:lnTo>
                    <a:pt x="9017" y="70485"/>
                  </a:lnTo>
                  <a:lnTo>
                    <a:pt x="0" y="115570"/>
                  </a:lnTo>
                  <a:lnTo>
                    <a:pt x="0" y="1039114"/>
                  </a:lnTo>
                  <a:lnTo>
                    <a:pt x="9017" y="1084199"/>
                  </a:lnTo>
                  <a:lnTo>
                    <a:pt x="33781" y="1120902"/>
                  </a:lnTo>
                  <a:lnTo>
                    <a:pt x="70612" y="1145667"/>
                  </a:lnTo>
                  <a:lnTo>
                    <a:pt x="115570" y="1154684"/>
                  </a:lnTo>
                  <a:lnTo>
                    <a:pt x="1807591" y="1154684"/>
                  </a:lnTo>
                  <a:lnTo>
                    <a:pt x="1852549" y="1145667"/>
                  </a:lnTo>
                  <a:lnTo>
                    <a:pt x="1889378" y="1120902"/>
                  </a:lnTo>
                  <a:lnTo>
                    <a:pt x="1914144" y="1084199"/>
                  </a:lnTo>
                  <a:lnTo>
                    <a:pt x="1923161" y="1039114"/>
                  </a:lnTo>
                  <a:lnTo>
                    <a:pt x="1923161" y="115570"/>
                  </a:lnTo>
                  <a:lnTo>
                    <a:pt x="1914144" y="70485"/>
                  </a:lnTo>
                  <a:lnTo>
                    <a:pt x="1889378" y="33782"/>
                  </a:lnTo>
                  <a:lnTo>
                    <a:pt x="1852549" y="9017"/>
                  </a:lnTo>
                  <a:lnTo>
                    <a:pt x="1807591" y="0"/>
                  </a:lnTo>
                  <a:close/>
                </a:path>
              </a:pathLst>
            </a:cu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>
              <a:extLst>
                <a:ext uri="{FF2B5EF4-FFF2-40B4-BE49-F238E27FC236}">
                  <a16:creationId xmlns:a16="http://schemas.microsoft.com/office/drawing/2014/main" id="{5FF807A6-854D-D80B-4B18-C085F6359A16}"/>
                </a:ext>
              </a:extLst>
            </p:cNvPr>
            <p:cNvSpPr/>
            <p:nvPr/>
          </p:nvSpPr>
          <p:spPr>
            <a:xfrm>
              <a:off x="8945879" y="3383279"/>
              <a:ext cx="1923414" cy="1155065"/>
            </a:xfrm>
            <a:custGeom>
              <a:avLst/>
              <a:gdLst/>
              <a:ahLst/>
              <a:cxnLst/>
              <a:rect l="l" t="t" r="r" b="b"/>
              <a:pathLst>
                <a:path w="1923415" h="1155064">
                  <a:moveTo>
                    <a:pt x="0" y="115570"/>
                  </a:moveTo>
                  <a:lnTo>
                    <a:pt x="9017" y="70485"/>
                  </a:lnTo>
                  <a:lnTo>
                    <a:pt x="33781" y="33782"/>
                  </a:lnTo>
                  <a:lnTo>
                    <a:pt x="70612" y="9017"/>
                  </a:lnTo>
                  <a:lnTo>
                    <a:pt x="115570" y="0"/>
                  </a:lnTo>
                  <a:lnTo>
                    <a:pt x="1807591" y="0"/>
                  </a:lnTo>
                  <a:lnTo>
                    <a:pt x="1852549" y="9017"/>
                  </a:lnTo>
                  <a:lnTo>
                    <a:pt x="1889378" y="33782"/>
                  </a:lnTo>
                  <a:lnTo>
                    <a:pt x="1914144" y="70485"/>
                  </a:lnTo>
                  <a:lnTo>
                    <a:pt x="1923161" y="115570"/>
                  </a:lnTo>
                  <a:lnTo>
                    <a:pt x="1923161" y="1039114"/>
                  </a:lnTo>
                  <a:lnTo>
                    <a:pt x="1914144" y="1084199"/>
                  </a:lnTo>
                  <a:lnTo>
                    <a:pt x="1889378" y="1120902"/>
                  </a:lnTo>
                  <a:lnTo>
                    <a:pt x="1852549" y="1145667"/>
                  </a:lnTo>
                  <a:lnTo>
                    <a:pt x="1807591" y="1154684"/>
                  </a:lnTo>
                  <a:lnTo>
                    <a:pt x="115570" y="1154684"/>
                  </a:lnTo>
                  <a:lnTo>
                    <a:pt x="70612" y="1145667"/>
                  </a:lnTo>
                  <a:lnTo>
                    <a:pt x="33781" y="1120902"/>
                  </a:lnTo>
                  <a:lnTo>
                    <a:pt x="9017" y="1084199"/>
                  </a:lnTo>
                  <a:lnTo>
                    <a:pt x="0" y="1039114"/>
                  </a:lnTo>
                  <a:lnTo>
                    <a:pt x="0" y="115570"/>
                  </a:lnTo>
                  <a:close/>
                </a:path>
              </a:pathLst>
            </a:custGeom>
            <a:grpFill/>
            <a:ln w="15239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>
            <a:extLst>
              <a:ext uri="{FF2B5EF4-FFF2-40B4-BE49-F238E27FC236}">
                <a16:creationId xmlns:a16="http://schemas.microsoft.com/office/drawing/2014/main" id="{D0BAF73E-FE2A-A05C-3965-3FBDDDAB6566}"/>
              </a:ext>
            </a:extLst>
          </p:cNvPr>
          <p:cNvSpPr txBox="1"/>
          <p:nvPr/>
        </p:nvSpPr>
        <p:spPr>
          <a:xfrm>
            <a:off x="6574919" y="3498807"/>
            <a:ext cx="1709420" cy="539750"/>
          </a:xfrm>
          <a:prstGeom prst="rect">
            <a:avLst/>
          </a:prstGeom>
          <a:solidFill>
            <a:srgbClr val="00B0F0"/>
          </a:solidFill>
        </p:spPr>
        <p:txBody>
          <a:bodyPr vert="horz" wrap="square" lIns="0" tIns="25400" rIns="0" bIns="0" rtlCol="0">
            <a:spAutoFit/>
          </a:bodyPr>
          <a:lstStyle/>
          <a:p>
            <a:pPr marL="123825" marR="5080" indent="-111760">
              <a:lnSpc>
                <a:spcPts val="2000"/>
              </a:lnSpc>
              <a:spcBef>
                <a:spcPts val="200"/>
              </a:spcBef>
            </a:pP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Barplot </a:t>
            </a:r>
            <a:r>
              <a:rPr sz="1700" spc="-5" dirty="0">
                <a:solidFill>
                  <a:srgbClr val="FFFFFF"/>
                </a:solidFill>
                <a:latin typeface="Carlito"/>
                <a:cs typeface="Carlito"/>
              </a:rPr>
              <a:t>to</a:t>
            </a:r>
            <a:r>
              <a:rPr sz="1700" spc="-15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spc="-20" dirty="0">
                <a:solidFill>
                  <a:srgbClr val="FFFFFF"/>
                </a:solidFill>
                <a:latin typeface="Carlito"/>
                <a:cs typeface="Carlito"/>
              </a:rPr>
              <a:t>compare  </a:t>
            </a:r>
            <a:r>
              <a:rPr sz="1700" spc="-10" dirty="0">
                <a:solidFill>
                  <a:srgbClr val="FFFFFF"/>
                </a:solidFill>
                <a:latin typeface="Carlito"/>
                <a:cs typeface="Carlito"/>
              </a:rPr>
              <a:t>scores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of</a:t>
            </a:r>
            <a:r>
              <a:rPr sz="1700" spc="-1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700" dirty="0">
                <a:solidFill>
                  <a:srgbClr val="FFFFFF"/>
                </a:solidFill>
                <a:latin typeface="Carlito"/>
                <a:cs typeface="Carlito"/>
              </a:rPr>
              <a:t>models</a:t>
            </a:r>
            <a:endParaRPr sz="1700">
              <a:latin typeface="Carlito"/>
              <a:cs typeface="Carlito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CE4F52C-5C31-5F36-7C4A-BA648C17ACD4}"/>
              </a:ext>
            </a:extLst>
          </p:cNvPr>
          <p:cNvSpPr txBox="1"/>
          <p:nvPr/>
        </p:nvSpPr>
        <p:spPr>
          <a:xfrm>
            <a:off x="6497599" y="4784090"/>
            <a:ext cx="4788011" cy="11387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0948CB"/>
                </a:solidFill>
                <a:latin typeface="Abadi" panose="020B0604020104020204" pitchFamily="34" charset="0"/>
              </a:rPr>
              <a:t>GitHub URL:</a:t>
            </a:r>
          </a:p>
          <a:p>
            <a:r>
              <a:rPr lang="en-GB" sz="1600" dirty="0">
                <a:hlinkClick r:id="rId3"/>
              </a:rPr>
              <a:t>https://github.com/manwar18/Applied-Data-Science-Capstone/blob/main/Machine%20Learning%20Prediction%20Lab.ipynb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D6DB54-E284-EB80-33C0-1648E8CA366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613" y="2022589"/>
            <a:ext cx="5454387" cy="3068093"/>
          </a:xfrm>
          <a:prstGeom prst="rect">
            <a:avLst/>
          </a:prstGeom>
        </p:spPr>
      </p:pic>
      <p:sp>
        <p:nvSpPr>
          <p:cNvPr id="3" name="object 4">
            <a:extLst>
              <a:ext uri="{FF2B5EF4-FFF2-40B4-BE49-F238E27FC236}">
                <a16:creationId xmlns:a16="http://schemas.microsoft.com/office/drawing/2014/main" id="{88CDEC5E-7551-5A17-42DC-65F84FB4913B}"/>
              </a:ext>
            </a:extLst>
          </p:cNvPr>
          <p:cNvSpPr txBox="1"/>
          <p:nvPr/>
        </p:nvSpPr>
        <p:spPr>
          <a:xfrm>
            <a:off x="770011" y="2442227"/>
            <a:ext cx="5325989" cy="22288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is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preview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Plotly dashboard.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following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sides will show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results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EDA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visualization, EDA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sz="2400" dirty="0">
                <a:latin typeface="Abadi" panose="020B0604020104020204" pitchFamily="34" charset="0"/>
                <a:cs typeface="Carlito"/>
              </a:rPr>
              <a:t>SQL,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Interactive </a:t>
            </a:r>
            <a:r>
              <a:rPr sz="2400" dirty="0">
                <a:latin typeface="Abadi" panose="020B0604020104020204" pitchFamily="34" charset="0"/>
                <a:cs typeface="Carlito"/>
              </a:rPr>
              <a:t>Map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Folium, </a:t>
            </a:r>
            <a:r>
              <a:rPr sz="2400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finally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results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our </a:t>
            </a:r>
            <a:r>
              <a:rPr sz="2400" dirty="0">
                <a:latin typeface="Abadi" panose="020B0604020104020204" pitchFamily="34" charset="0"/>
                <a:cs typeface="Carlito"/>
              </a:rPr>
              <a:t>model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 </a:t>
            </a:r>
            <a:r>
              <a:rPr sz="2400" dirty="0">
                <a:latin typeface="Abadi" panose="020B0604020104020204" pitchFamily="34" charset="0"/>
                <a:cs typeface="Carlito"/>
              </a:rPr>
              <a:t>about 83%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45" dirty="0">
                <a:latin typeface="Abadi" panose="020B0604020104020204" pitchFamily="34" charset="0"/>
                <a:cs typeface="Carlito"/>
              </a:rPr>
              <a:t>accuracy.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C14E5492-33EC-44BE-9937-1D876134920F}"/>
              </a:ext>
            </a:extLst>
          </p:cNvPr>
          <p:cNvSpPr/>
          <p:nvPr/>
        </p:nvSpPr>
        <p:spPr>
          <a:xfrm>
            <a:off x="146777" y="1632204"/>
            <a:ext cx="11898445" cy="217254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0143CF23-ED55-2CE0-80EE-C5AED1B37C7A}"/>
              </a:ext>
            </a:extLst>
          </p:cNvPr>
          <p:cNvSpPr txBox="1"/>
          <p:nvPr/>
        </p:nvSpPr>
        <p:spPr>
          <a:xfrm>
            <a:off x="806906" y="4564461"/>
            <a:ext cx="10891108" cy="132267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>
              <a:lnSpc>
                <a:spcPct val="120900"/>
              </a:lnSpc>
              <a:spcBef>
                <a:spcPts val="105"/>
              </a:spcBef>
            </a:pPr>
            <a:r>
              <a:rPr sz="2400" spc="-20" dirty="0">
                <a:latin typeface="Abadi" panose="020B0604020104020204" pitchFamily="34" charset="0"/>
                <a:cs typeface="Carlito"/>
              </a:rPr>
              <a:t>Graphic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suggests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an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increase </a:t>
            </a:r>
            <a:r>
              <a:rPr sz="2400" dirty="0">
                <a:latin typeface="Abadi" panose="020B0604020104020204" pitchFamily="34" charset="0"/>
                <a:cs typeface="Carlito"/>
              </a:rPr>
              <a:t>in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over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time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(indicated </a:t>
            </a:r>
            <a:r>
              <a:rPr sz="2400" dirty="0">
                <a:latin typeface="Abadi" panose="020B0604020104020204" pitchFamily="34" charset="0"/>
                <a:cs typeface="Carlito"/>
              </a:rPr>
              <a:t>in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Flight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Number). 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Likely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 big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breakthrough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around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flight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20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which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significantly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increased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rate. 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CCAFS appears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be the main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site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as it has 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most</a:t>
            </a:r>
            <a:r>
              <a:rPr sz="2400" spc="-9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volume.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8" name="object 8">
            <a:extLst>
              <a:ext uri="{FF2B5EF4-FFF2-40B4-BE49-F238E27FC236}">
                <a16:creationId xmlns:a16="http://schemas.microsoft.com/office/drawing/2014/main" id="{EEDABFF9-2EBF-77BE-60C6-2B89A1879FD3}"/>
              </a:ext>
            </a:extLst>
          </p:cNvPr>
          <p:cNvSpPr txBox="1"/>
          <p:nvPr/>
        </p:nvSpPr>
        <p:spPr>
          <a:xfrm>
            <a:off x="1198617" y="3841698"/>
            <a:ext cx="8576004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lang="en-GB" sz="1600" spc="-20" dirty="0">
                <a:latin typeface="Carlito"/>
                <a:cs typeface="Carlito"/>
              </a:rPr>
              <a:t>* </a:t>
            </a:r>
            <a:r>
              <a:rPr sz="1600" spc="-20" dirty="0">
                <a:latin typeface="Carlito"/>
                <a:cs typeface="Carlito"/>
              </a:rPr>
              <a:t>Green </a:t>
            </a:r>
            <a:r>
              <a:rPr lang="en-GB" sz="1600" spc="-20" dirty="0">
                <a:latin typeface="Carlito"/>
                <a:cs typeface="Carlito"/>
              </a:rPr>
              <a:t>circles </a:t>
            </a:r>
            <a:r>
              <a:rPr sz="1600" spc="-20" dirty="0">
                <a:latin typeface="Carlito"/>
                <a:cs typeface="Carlito"/>
              </a:rPr>
              <a:t>indicate successful </a:t>
            </a:r>
            <a:r>
              <a:rPr sz="1600" spc="-10" dirty="0">
                <a:latin typeface="Carlito"/>
                <a:cs typeface="Carlito"/>
              </a:rPr>
              <a:t>launch; </a:t>
            </a:r>
            <a:r>
              <a:rPr lang="en-GB" sz="1600" spc="-15" dirty="0">
                <a:latin typeface="Carlito"/>
                <a:cs typeface="Carlito"/>
              </a:rPr>
              <a:t>Blue circles</a:t>
            </a:r>
            <a:r>
              <a:rPr sz="1600" spc="-15" dirty="0">
                <a:latin typeface="Carlito"/>
                <a:cs typeface="Carlito"/>
              </a:rPr>
              <a:t> </a:t>
            </a:r>
            <a:r>
              <a:rPr sz="1600" spc="-20" dirty="0">
                <a:latin typeface="Carlito"/>
                <a:cs typeface="Carlito"/>
              </a:rPr>
              <a:t>indicate unsuccessful</a:t>
            </a:r>
            <a:r>
              <a:rPr sz="1600" spc="180" dirty="0">
                <a:latin typeface="Carlito"/>
                <a:cs typeface="Carlito"/>
              </a:rPr>
              <a:t> </a:t>
            </a:r>
            <a:r>
              <a:rPr sz="1600" spc="-10" dirty="0">
                <a:latin typeface="Carlito"/>
                <a:cs typeface="Carlito"/>
              </a:rPr>
              <a:t>launch.</a:t>
            </a:r>
            <a:endParaRPr sz="1600" dirty="0">
              <a:latin typeface="Carlito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768588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37F3AADF-795D-B8FA-68F7-0D8520AD6AAB}"/>
              </a:ext>
            </a:extLst>
          </p:cNvPr>
          <p:cNvSpPr txBox="1"/>
          <p:nvPr/>
        </p:nvSpPr>
        <p:spPr>
          <a:xfrm>
            <a:off x="902613" y="5103774"/>
            <a:ext cx="10101717" cy="8751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1400"/>
              </a:lnSpc>
              <a:spcBef>
                <a:spcPts val="100"/>
              </a:spcBef>
            </a:pPr>
            <a:r>
              <a:rPr sz="2400" spc="-25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appears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fall mostly between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0-6000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kg. 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Different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sites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also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seem to use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different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payload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A0189599-B608-A709-B6D4-D0EF5ADCB445}"/>
              </a:ext>
            </a:extLst>
          </p:cNvPr>
          <p:cNvSpPr/>
          <p:nvPr/>
        </p:nvSpPr>
        <p:spPr>
          <a:xfrm>
            <a:off x="39623" y="1653539"/>
            <a:ext cx="12100560" cy="237743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8">
            <a:extLst>
              <a:ext uri="{FF2B5EF4-FFF2-40B4-BE49-F238E27FC236}">
                <a16:creationId xmlns:a16="http://schemas.microsoft.com/office/drawing/2014/main" id="{34D1853A-2337-C591-88AE-D411E29B59CC}"/>
              </a:ext>
            </a:extLst>
          </p:cNvPr>
          <p:cNvSpPr txBox="1"/>
          <p:nvPr/>
        </p:nvSpPr>
        <p:spPr>
          <a:xfrm>
            <a:off x="902613" y="4346194"/>
            <a:ext cx="8872007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latin typeface="Abadi" panose="020B0604020104020204" pitchFamily="34" charset="0"/>
                <a:cs typeface="Carlito"/>
              </a:rPr>
              <a:t>Green </a:t>
            </a:r>
            <a:r>
              <a:rPr lang="en-GB" sz="1600" spc="-20" dirty="0">
                <a:latin typeface="Abadi" panose="020B0604020104020204" pitchFamily="34" charset="0"/>
                <a:cs typeface="Carlito"/>
              </a:rPr>
              <a:t>circles </a:t>
            </a:r>
            <a:r>
              <a:rPr sz="1600" spc="-20" dirty="0">
                <a:latin typeface="Abadi" panose="020B0604020104020204" pitchFamily="34" charset="0"/>
                <a:cs typeface="Carlito"/>
              </a:rPr>
              <a:t>indicate</a:t>
            </a:r>
            <a:r>
              <a:rPr lang="en-GB" sz="1600" spc="-20" dirty="0">
                <a:latin typeface="Abadi" panose="020B0604020104020204" pitchFamily="34" charset="0"/>
                <a:cs typeface="Carlito"/>
              </a:rPr>
              <a:t>s</a:t>
            </a:r>
            <a:r>
              <a:rPr sz="1600" spc="-20" dirty="0">
                <a:latin typeface="Abadi" panose="020B0604020104020204" pitchFamily="34" charset="0"/>
                <a:cs typeface="Carlito"/>
              </a:rPr>
              <a:t> successful </a:t>
            </a:r>
            <a:r>
              <a:rPr sz="1600" spc="-10" dirty="0">
                <a:latin typeface="Abadi" panose="020B0604020104020204" pitchFamily="34" charset="0"/>
                <a:cs typeface="Carlito"/>
              </a:rPr>
              <a:t>launch; </a:t>
            </a:r>
            <a:r>
              <a:rPr lang="en-GB" sz="1600" spc="-15" dirty="0">
                <a:latin typeface="Abadi" panose="020B0604020104020204" pitchFamily="34" charset="0"/>
                <a:cs typeface="Carlito"/>
              </a:rPr>
              <a:t>Blue circles</a:t>
            </a:r>
            <a:r>
              <a:rPr sz="1600" spc="-15" dirty="0">
                <a:latin typeface="Abadi" panose="020B0604020104020204" pitchFamily="34" charset="0"/>
                <a:cs typeface="Carlito"/>
              </a:rPr>
              <a:t> </a:t>
            </a:r>
            <a:r>
              <a:rPr sz="1600" spc="-20" dirty="0">
                <a:latin typeface="Abadi" panose="020B0604020104020204" pitchFamily="34" charset="0"/>
                <a:cs typeface="Carlito"/>
              </a:rPr>
              <a:t>indicate unsuccessful</a:t>
            </a:r>
            <a:r>
              <a:rPr sz="1600" spc="185" dirty="0">
                <a:latin typeface="Abadi" panose="020B0604020104020204" pitchFamily="34" charset="0"/>
                <a:cs typeface="Carlito"/>
              </a:rPr>
              <a:t> </a:t>
            </a:r>
            <a:r>
              <a:rPr sz="1600" spc="-10" dirty="0">
                <a:latin typeface="Abadi" panose="020B0604020104020204" pitchFamily="34" charset="0"/>
                <a:cs typeface="Carlito"/>
              </a:rPr>
              <a:t>launch.</a:t>
            </a:r>
            <a:endParaRPr sz="16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63C65289-BFEF-12BA-8847-E5090A22199A}"/>
              </a:ext>
            </a:extLst>
          </p:cNvPr>
          <p:cNvSpPr txBox="1"/>
          <p:nvPr/>
        </p:nvSpPr>
        <p:spPr>
          <a:xfrm>
            <a:off x="770011" y="4498462"/>
            <a:ext cx="10375406" cy="218136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20800"/>
              </a:lnSpc>
              <a:spcBef>
                <a:spcPts val="100"/>
              </a:spcBef>
            </a:pPr>
            <a:r>
              <a:rPr sz="2400" spc="-15" dirty="0">
                <a:latin typeface="Abadi" panose="020B0604020104020204" pitchFamily="34" charset="0"/>
                <a:cs typeface="Carlito"/>
              </a:rPr>
              <a:t>ES-L1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(1),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GEO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(1), HEO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(1)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have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100%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(sample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sizes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in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parenthesis) 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SSO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(5)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100%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success</a:t>
            </a:r>
            <a:r>
              <a:rPr sz="2400" spc="4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rate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sz="2400" spc="-25" dirty="0">
                <a:latin typeface="Abadi" panose="020B0604020104020204" pitchFamily="34" charset="0"/>
                <a:cs typeface="Carlito"/>
              </a:rPr>
              <a:t>VLEO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(14)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decent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and</a:t>
            </a:r>
            <a:r>
              <a:rPr sz="2400" spc="15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attempts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SO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(1)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0% success</a:t>
            </a:r>
            <a:r>
              <a:rPr sz="2400" spc="8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rate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565"/>
              </a:spcBef>
            </a:pPr>
            <a:r>
              <a:rPr sz="2400" spc="-40" dirty="0">
                <a:latin typeface="Abadi" panose="020B0604020104020204" pitchFamily="34" charset="0"/>
                <a:cs typeface="Carlito"/>
              </a:rPr>
              <a:t>GTO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(27)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has 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around 50%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but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largest</a:t>
            </a:r>
            <a:r>
              <a:rPr sz="2400" spc="22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sample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8">
            <a:extLst>
              <a:ext uri="{FF2B5EF4-FFF2-40B4-BE49-F238E27FC236}">
                <a16:creationId xmlns:a16="http://schemas.microsoft.com/office/drawing/2014/main" id="{C9CDCB8D-CA88-9460-E752-066FCE604E5D}"/>
              </a:ext>
            </a:extLst>
          </p:cNvPr>
          <p:cNvSpPr txBox="1"/>
          <p:nvPr/>
        </p:nvSpPr>
        <p:spPr>
          <a:xfrm>
            <a:off x="7019513" y="2212393"/>
            <a:ext cx="2179320" cy="185948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000" spc="-5" dirty="0">
                <a:latin typeface="Abadi" panose="020B0604020104020204" pitchFamily="34" charset="0"/>
                <a:cs typeface="Carlito"/>
              </a:rPr>
              <a:t>Success </a:t>
            </a:r>
            <a:r>
              <a:rPr sz="2000" spc="-25" dirty="0">
                <a:latin typeface="Abadi" panose="020B0604020104020204" pitchFamily="34" charset="0"/>
                <a:cs typeface="Carlito"/>
              </a:rPr>
              <a:t>Rate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Scale</a:t>
            </a:r>
            <a:r>
              <a:rPr sz="2000" spc="-65" dirty="0">
                <a:latin typeface="Abadi" panose="020B0604020104020204" pitchFamily="34" charset="0"/>
                <a:cs typeface="Carlito"/>
              </a:rPr>
              <a:t>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with  </a:t>
            </a:r>
            <a:r>
              <a:rPr sz="2000" dirty="0">
                <a:latin typeface="Abadi" panose="020B0604020104020204" pitchFamily="34" charset="0"/>
                <a:cs typeface="Carlito"/>
              </a:rPr>
              <a:t>0 as</a:t>
            </a:r>
            <a:r>
              <a:rPr sz="2000" spc="-70" dirty="0">
                <a:latin typeface="Abadi" panose="020B0604020104020204" pitchFamily="34" charset="0"/>
                <a:cs typeface="Carlito"/>
              </a:rPr>
              <a:t>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0%</a:t>
            </a:r>
            <a:endParaRPr sz="2000" dirty="0">
              <a:latin typeface="Abadi" panose="020B0604020104020204" pitchFamily="34" charset="0"/>
              <a:cs typeface="Carlito"/>
            </a:endParaRPr>
          </a:p>
          <a:p>
            <a:pPr marL="12700" marR="1182370">
              <a:lnSpc>
                <a:spcPct val="100000"/>
              </a:lnSpc>
            </a:pPr>
            <a:r>
              <a:rPr sz="2000" dirty="0">
                <a:latin typeface="Abadi" panose="020B0604020104020204" pitchFamily="34" charset="0"/>
                <a:cs typeface="Carlito"/>
              </a:rPr>
              <a:t>0.6 as</a:t>
            </a:r>
            <a:r>
              <a:rPr sz="2000" spc="-195" dirty="0">
                <a:latin typeface="Abadi" panose="020B0604020104020204" pitchFamily="34" charset="0"/>
                <a:cs typeface="Carlito"/>
              </a:rPr>
              <a:t> </a:t>
            </a:r>
            <a:r>
              <a:rPr sz="2000" dirty="0">
                <a:latin typeface="Abadi" panose="020B0604020104020204" pitchFamily="34" charset="0"/>
                <a:cs typeface="Carlito"/>
              </a:rPr>
              <a:t>60%  1 as</a:t>
            </a:r>
            <a:r>
              <a:rPr sz="2000" spc="-125" dirty="0">
                <a:latin typeface="Abadi" panose="020B0604020104020204" pitchFamily="34" charset="0"/>
                <a:cs typeface="Carlito"/>
              </a:rPr>
              <a:t>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100%</a:t>
            </a:r>
            <a:endParaRPr sz="20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7" name="object 7">
            <a:extLst>
              <a:ext uri="{FF2B5EF4-FFF2-40B4-BE49-F238E27FC236}">
                <a16:creationId xmlns:a16="http://schemas.microsoft.com/office/drawing/2014/main" id="{D02BD0DD-6349-7F2C-F922-A8BACAD72584}"/>
              </a:ext>
            </a:extLst>
          </p:cNvPr>
          <p:cNvSpPr/>
          <p:nvPr/>
        </p:nvSpPr>
        <p:spPr>
          <a:xfrm>
            <a:off x="2007476" y="1567790"/>
            <a:ext cx="4766124" cy="286081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93BCA124-D241-7728-AC90-5CFEE68A9DEA}"/>
              </a:ext>
            </a:extLst>
          </p:cNvPr>
          <p:cNvSpPr txBox="1"/>
          <p:nvPr/>
        </p:nvSpPr>
        <p:spPr>
          <a:xfrm>
            <a:off x="578521" y="4480319"/>
            <a:ext cx="9931824" cy="22576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951604">
              <a:lnSpc>
                <a:spcPct val="121200"/>
              </a:lnSpc>
              <a:spcBef>
                <a:spcPts val="100"/>
              </a:spcBef>
            </a:pPr>
            <a:r>
              <a:rPr sz="2400" spc="-15" dirty="0">
                <a:latin typeface="Abadi" panose="020B0604020104020204" pitchFamily="34" charset="0"/>
                <a:cs typeface="Carlito"/>
              </a:rPr>
              <a:t>Launch Orbit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preferences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changed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over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Flight </a:t>
            </a:r>
            <a:r>
              <a:rPr sz="2400" spc="-50" dirty="0">
                <a:latin typeface="Abadi" panose="020B0604020104020204" pitchFamily="34" charset="0"/>
                <a:cs typeface="Carlito"/>
              </a:rPr>
              <a:t>Number. 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Outcome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seems to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correlate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this</a:t>
            </a:r>
            <a:r>
              <a:rPr sz="2400" spc="12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preference.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ts val="2330"/>
              </a:lnSpc>
              <a:spcBef>
                <a:spcPts val="135"/>
              </a:spcBef>
            </a:pPr>
            <a:r>
              <a:rPr sz="2400" spc="-15" dirty="0">
                <a:latin typeface="Abadi" panose="020B0604020104020204" pitchFamily="34" charset="0"/>
                <a:cs typeface="Carlito"/>
              </a:rPr>
              <a:t>SpaceX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started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LEO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orbits which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saw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moderate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LEO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returned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VLEO </a:t>
            </a:r>
            <a:r>
              <a:rPr sz="2400" dirty="0">
                <a:latin typeface="Abadi" panose="020B0604020104020204" pitchFamily="34" charset="0"/>
                <a:cs typeface="Carlito"/>
              </a:rPr>
              <a:t>in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recent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launches 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SpaceX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appears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perform better </a:t>
            </a:r>
            <a:r>
              <a:rPr sz="2400" dirty="0">
                <a:latin typeface="Abadi" panose="020B0604020104020204" pitchFamily="34" charset="0"/>
                <a:cs typeface="Carlito"/>
              </a:rPr>
              <a:t>in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lower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orbits or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Sun-synchronous</a:t>
            </a:r>
            <a:r>
              <a:rPr sz="2400" spc="27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orbits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B24180A6-1940-C8BC-3BE4-AC5CB08D0EFB}"/>
              </a:ext>
            </a:extLst>
          </p:cNvPr>
          <p:cNvSpPr/>
          <p:nvPr/>
        </p:nvSpPr>
        <p:spPr>
          <a:xfrm>
            <a:off x="45719" y="1644395"/>
            <a:ext cx="12094464" cy="23759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8">
            <a:extLst>
              <a:ext uri="{FF2B5EF4-FFF2-40B4-BE49-F238E27FC236}">
                <a16:creationId xmlns:a16="http://schemas.microsoft.com/office/drawing/2014/main" id="{76C34A0E-6393-CFE5-1E35-3BA5409B9615}"/>
              </a:ext>
            </a:extLst>
          </p:cNvPr>
          <p:cNvSpPr txBox="1"/>
          <p:nvPr/>
        </p:nvSpPr>
        <p:spPr>
          <a:xfrm>
            <a:off x="576793" y="4178565"/>
            <a:ext cx="7799952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latin typeface="Abadi" panose="020B0604020104020204" pitchFamily="34" charset="0"/>
                <a:cs typeface="Carlito"/>
              </a:rPr>
              <a:t>Green</a:t>
            </a:r>
            <a:r>
              <a:rPr lang="en-GB" sz="1600" spc="-20" dirty="0">
                <a:latin typeface="Abadi" panose="020B0604020104020204" pitchFamily="34" charset="0"/>
                <a:cs typeface="Carlito"/>
              </a:rPr>
              <a:t> circles</a:t>
            </a:r>
            <a:r>
              <a:rPr sz="1600" spc="-20" dirty="0">
                <a:latin typeface="Abadi" panose="020B0604020104020204" pitchFamily="34" charset="0"/>
                <a:cs typeface="Carlito"/>
              </a:rPr>
              <a:t> indicate successful </a:t>
            </a:r>
            <a:r>
              <a:rPr sz="1600" spc="-10" dirty="0">
                <a:latin typeface="Abadi" panose="020B0604020104020204" pitchFamily="34" charset="0"/>
                <a:cs typeface="Carlito"/>
              </a:rPr>
              <a:t>launch; </a:t>
            </a:r>
            <a:r>
              <a:rPr lang="en-GB" sz="1600" spc="-15" dirty="0">
                <a:latin typeface="Abadi" panose="020B0604020104020204" pitchFamily="34" charset="0"/>
                <a:cs typeface="Carlito"/>
              </a:rPr>
              <a:t>Blue</a:t>
            </a:r>
            <a:r>
              <a:rPr sz="1600" spc="-1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1600" spc="-15" dirty="0">
                <a:latin typeface="Abadi" panose="020B0604020104020204" pitchFamily="34" charset="0"/>
                <a:cs typeface="Carlito"/>
              </a:rPr>
              <a:t>circles </a:t>
            </a:r>
            <a:r>
              <a:rPr sz="1600" spc="-20" dirty="0">
                <a:latin typeface="Abadi" panose="020B0604020104020204" pitchFamily="34" charset="0"/>
                <a:cs typeface="Carlito"/>
              </a:rPr>
              <a:t>indicate</a:t>
            </a:r>
            <a:r>
              <a:rPr lang="en-GB" sz="1600" spc="-20" dirty="0">
                <a:latin typeface="Abadi" panose="020B0604020104020204" pitchFamily="34" charset="0"/>
                <a:cs typeface="Carlito"/>
              </a:rPr>
              <a:t>s</a:t>
            </a:r>
            <a:r>
              <a:rPr sz="1600" spc="-20" dirty="0">
                <a:latin typeface="Abadi" panose="020B0604020104020204" pitchFamily="34" charset="0"/>
                <a:cs typeface="Carlito"/>
              </a:rPr>
              <a:t> unsuccessful</a:t>
            </a:r>
            <a:r>
              <a:rPr sz="1600" spc="185" dirty="0">
                <a:latin typeface="Abadi" panose="020B0604020104020204" pitchFamily="34" charset="0"/>
                <a:cs typeface="Carlito"/>
              </a:rPr>
              <a:t> </a:t>
            </a:r>
            <a:r>
              <a:rPr sz="1600" spc="-10" dirty="0">
                <a:latin typeface="Abadi" panose="020B0604020104020204" pitchFamily="34" charset="0"/>
                <a:cs typeface="Carlito"/>
              </a:rPr>
              <a:t>launch.</a:t>
            </a:r>
            <a:endParaRPr sz="16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BF533E5E-53C4-529B-B7B5-E510AE76DE8F}"/>
              </a:ext>
            </a:extLst>
          </p:cNvPr>
          <p:cNvSpPr txBox="1"/>
          <p:nvPr/>
        </p:nvSpPr>
        <p:spPr>
          <a:xfrm>
            <a:off x="476977" y="4783812"/>
            <a:ext cx="10401230" cy="1643399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sz="2400" spc="-25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seems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correlate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</a:t>
            </a:r>
            <a:r>
              <a:rPr sz="2400" spc="4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orbit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395"/>
              </a:spcBef>
            </a:pPr>
            <a:r>
              <a:rPr sz="2400" spc="-25" dirty="0">
                <a:latin typeface="Abadi" panose="020B0604020104020204" pitchFamily="34" charset="0"/>
                <a:cs typeface="Carlito"/>
              </a:rPr>
              <a:t>LEO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SSO seem to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have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relatively low payload</a:t>
            </a:r>
            <a:r>
              <a:rPr sz="2400" spc="13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9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The other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most successful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orbit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VLEO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only has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values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in the higher end of the</a:t>
            </a:r>
            <a:r>
              <a:rPr sz="2400" spc="8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range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C267545C-20FA-6418-18B6-090139F3462B}"/>
              </a:ext>
            </a:extLst>
          </p:cNvPr>
          <p:cNvSpPr/>
          <p:nvPr/>
        </p:nvSpPr>
        <p:spPr>
          <a:xfrm>
            <a:off x="45719" y="1615439"/>
            <a:ext cx="12094464" cy="237591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8">
            <a:extLst>
              <a:ext uri="{FF2B5EF4-FFF2-40B4-BE49-F238E27FC236}">
                <a16:creationId xmlns:a16="http://schemas.microsoft.com/office/drawing/2014/main" id="{625776AE-2F65-FA29-C0A5-EA8C8C69F40E}"/>
              </a:ext>
            </a:extLst>
          </p:cNvPr>
          <p:cNvSpPr txBox="1"/>
          <p:nvPr/>
        </p:nvSpPr>
        <p:spPr>
          <a:xfrm>
            <a:off x="902613" y="4113907"/>
            <a:ext cx="7526683" cy="25840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1600" spc="-20" dirty="0">
                <a:latin typeface="Abadi" panose="020B0604020104020204" pitchFamily="34" charset="0"/>
                <a:cs typeface="Carlito"/>
              </a:rPr>
              <a:t>Green </a:t>
            </a:r>
            <a:r>
              <a:rPr lang="en-GB" sz="1600" spc="-20" dirty="0">
                <a:latin typeface="Abadi" panose="020B0604020104020204" pitchFamily="34" charset="0"/>
                <a:cs typeface="Carlito"/>
              </a:rPr>
              <a:t>circles </a:t>
            </a:r>
            <a:r>
              <a:rPr sz="1600" spc="-20" dirty="0">
                <a:latin typeface="Abadi" panose="020B0604020104020204" pitchFamily="34" charset="0"/>
                <a:cs typeface="Carlito"/>
              </a:rPr>
              <a:t>indicate successful </a:t>
            </a:r>
            <a:r>
              <a:rPr sz="1600" spc="-10" dirty="0">
                <a:latin typeface="Abadi" panose="020B0604020104020204" pitchFamily="34" charset="0"/>
                <a:cs typeface="Carlito"/>
              </a:rPr>
              <a:t>launch; </a:t>
            </a:r>
            <a:r>
              <a:rPr lang="en-GB" sz="1600" spc="-15" dirty="0">
                <a:latin typeface="Abadi" panose="020B0604020104020204" pitchFamily="34" charset="0"/>
                <a:cs typeface="Carlito"/>
              </a:rPr>
              <a:t>Blue circles</a:t>
            </a:r>
            <a:r>
              <a:rPr sz="1600" spc="-15" dirty="0">
                <a:latin typeface="Abadi" panose="020B0604020104020204" pitchFamily="34" charset="0"/>
                <a:cs typeface="Carlito"/>
              </a:rPr>
              <a:t> </a:t>
            </a:r>
            <a:r>
              <a:rPr sz="1600" spc="-20" dirty="0">
                <a:latin typeface="Abadi" panose="020B0604020104020204" pitchFamily="34" charset="0"/>
                <a:cs typeface="Carlito"/>
              </a:rPr>
              <a:t>indicate unsuccessful</a:t>
            </a:r>
            <a:r>
              <a:rPr sz="1600" spc="185" dirty="0">
                <a:latin typeface="Abadi" panose="020B0604020104020204" pitchFamily="34" charset="0"/>
                <a:cs typeface="Carlito"/>
              </a:rPr>
              <a:t> </a:t>
            </a:r>
            <a:r>
              <a:rPr sz="1600" spc="-10" dirty="0">
                <a:latin typeface="Abadi" panose="020B0604020104020204" pitchFamily="34" charset="0"/>
                <a:cs typeface="Carlito"/>
              </a:rPr>
              <a:t>launch.</a:t>
            </a:r>
            <a:endParaRPr sz="16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2565A69C-D55C-AB95-5CA0-073B239970D2}"/>
              </a:ext>
            </a:extLst>
          </p:cNvPr>
          <p:cNvSpPr txBox="1"/>
          <p:nvPr/>
        </p:nvSpPr>
        <p:spPr>
          <a:xfrm>
            <a:off x="851090" y="4925495"/>
            <a:ext cx="10353441" cy="854721"/>
          </a:xfrm>
          <a:prstGeom prst="rect">
            <a:avLst/>
          </a:prstGeom>
        </p:spPr>
        <p:txBody>
          <a:bodyPr vert="horz" wrap="square" lIns="0" tIns="641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505"/>
              </a:spcBef>
            </a:pPr>
            <a:r>
              <a:rPr sz="2400" spc="-15" dirty="0">
                <a:latin typeface="Abadi" panose="020B0604020104020204" pitchFamily="34" charset="0"/>
                <a:cs typeface="Carlito"/>
              </a:rPr>
              <a:t>Success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generally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increases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over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time since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2013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a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slight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dip </a:t>
            </a:r>
            <a:r>
              <a:rPr sz="2400" dirty="0">
                <a:latin typeface="Abadi" panose="020B0604020104020204" pitchFamily="34" charset="0"/>
                <a:cs typeface="Carlito"/>
              </a:rPr>
              <a:t>in</a:t>
            </a:r>
            <a:r>
              <a:rPr sz="2400" spc="5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2018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2400" spc="-20" dirty="0">
                <a:latin typeface="Abadi" panose="020B0604020104020204" pitchFamily="34" charset="0"/>
                <a:cs typeface="Carlito"/>
              </a:rPr>
              <a:t>Success </a:t>
            </a:r>
            <a:r>
              <a:rPr sz="2400" dirty="0">
                <a:latin typeface="Abadi" panose="020B0604020104020204" pitchFamily="34" charset="0"/>
                <a:cs typeface="Carlito"/>
              </a:rPr>
              <a:t>in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recent years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at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around</a:t>
            </a:r>
            <a:r>
              <a:rPr sz="2400" spc="9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80%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7">
            <a:extLst>
              <a:ext uri="{FF2B5EF4-FFF2-40B4-BE49-F238E27FC236}">
                <a16:creationId xmlns:a16="http://schemas.microsoft.com/office/drawing/2014/main" id="{A97A41FD-BC0E-8D86-CEAE-A2ADB2A814BB}"/>
              </a:ext>
            </a:extLst>
          </p:cNvPr>
          <p:cNvSpPr/>
          <p:nvPr/>
        </p:nvSpPr>
        <p:spPr>
          <a:xfrm>
            <a:off x="2564892" y="1536925"/>
            <a:ext cx="4565904" cy="30495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8">
            <a:extLst>
              <a:ext uri="{FF2B5EF4-FFF2-40B4-BE49-F238E27FC236}">
                <a16:creationId xmlns:a16="http://schemas.microsoft.com/office/drawing/2014/main" id="{E7240BFE-EED3-2155-FF61-833195DD1EAE}"/>
              </a:ext>
            </a:extLst>
          </p:cNvPr>
          <p:cNvSpPr txBox="1"/>
          <p:nvPr/>
        </p:nvSpPr>
        <p:spPr>
          <a:xfrm>
            <a:off x="7418578" y="2750057"/>
            <a:ext cx="1974214" cy="84318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5"/>
              </a:spcBef>
            </a:pPr>
            <a:r>
              <a:rPr spc="-20" dirty="0">
                <a:latin typeface="Abadi" panose="020B0604020104020204" pitchFamily="34" charset="0"/>
                <a:cs typeface="Carlito"/>
              </a:rPr>
              <a:t>95% confidence interval  </a:t>
            </a:r>
            <a:r>
              <a:rPr spc="-10" dirty="0">
                <a:latin typeface="Abadi" panose="020B0604020104020204" pitchFamily="34" charset="0"/>
                <a:cs typeface="Carlito"/>
              </a:rPr>
              <a:t>(light blue</a:t>
            </a:r>
            <a:r>
              <a:rPr spc="-100" dirty="0">
                <a:latin typeface="Abadi" panose="020B0604020104020204" pitchFamily="34" charset="0"/>
                <a:cs typeface="Carlito"/>
              </a:rPr>
              <a:t> </a:t>
            </a:r>
            <a:r>
              <a:rPr spc="-10" dirty="0">
                <a:latin typeface="Abadi" panose="020B0604020104020204" pitchFamily="34" charset="0"/>
                <a:cs typeface="Carlito"/>
              </a:rPr>
              <a:t>shading)</a:t>
            </a:r>
            <a:endParaRPr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45111262-800B-94BF-B891-3CBC9E2CC134}"/>
              </a:ext>
            </a:extLst>
          </p:cNvPr>
          <p:cNvSpPr txBox="1"/>
          <p:nvPr/>
        </p:nvSpPr>
        <p:spPr>
          <a:xfrm>
            <a:off x="4851538" y="2010155"/>
            <a:ext cx="7161786" cy="3634456"/>
          </a:xfrm>
          <a:prstGeom prst="rect">
            <a:avLst/>
          </a:prstGeom>
        </p:spPr>
        <p:txBody>
          <a:bodyPr vert="horz" wrap="square" lIns="0" tIns="1651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0"/>
              </a:spcBef>
            </a:pPr>
            <a:r>
              <a:rPr sz="2400" dirty="0">
                <a:latin typeface="Abadi" panose="020B0604020104020204" pitchFamily="34" charset="0"/>
                <a:cs typeface="Carlito"/>
              </a:rPr>
              <a:t>Query unique launch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names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from</a:t>
            </a:r>
            <a:r>
              <a:rPr sz="2400" spc="-8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database.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CCAFS SLC-40 </a:t>
            </a:r>
            <a:r>
              <a:rPr sz="2400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CCAFSSLC-40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likely </a:t>
            </a:r>
            <a:r>
              <a:rPr sz="2400" dirty="0">
                <a:latin typeface="Abadi" panose="020B0604020104020204" pitchFamily="34" charset="0"/>
                <a:cs typeface="Carlito"/>
              </a:rPr>
              <a:t>all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represent </a:t>
            </a:r>
            <a:r>
              <a:rPr sz="2400" dirty="0">
                <a:latin typeface="Abadi" panose="020B0604020104020204" pitchFamily="34" charset="0"/>
                <a:cs typeface="Carlito"/>
              </a:rPr>
              <a:t>the</a:t>
            </a:r>
            <a:r>
              <a:rPr sz="2400" spc="-114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same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sz="2400" dirty="0">
                <a:latin typeface="Abadi" panose="020B0604020104020204" pitchFamily="34" charset="0"/>
                <a:cs typeface="Carlito"/>
              </a:rPr>
              <a:t>with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entry</a:t>
            </a:r>
            <a:r>
              <a:rPr sz="2400" spc="-3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errors.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 marR="2114550">
              <a:lnSpc>
                <a:spcPct val="141500"/>
              </a:lnSpc>
              <a:spcBef>
                <a:spcPts val="11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CCAFS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LC-40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was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previous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name. 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Likely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only </a:t>
            </a:r>
            <a:r>
              <a:rPr sz="2400" dirty="0">
                <a:latin typeface="Abadi" panose="020B0604020104020204" pitchFamily="34" charset="0"/>
                <a:cs typeface="Carlito"/>
              </a:rPr>
              <a:t>3 unique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launch_site values:  CCAFS SLC-40, KSC LC-39A,</a:t>
            </a:r>
            <a:r>
              <a:rPr sz="2400" spc="-31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VAFB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SLC-4E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2652EE7D-3369-96E8-EFFF-2B1974975760}"/>
              </a:ext>
            </a:extLst>
          </p:cNvPr>
          <p:cNvSpPr/>
          <p:nvPr/>
        </p:nvSpPr>
        <p:spPr>
          <a:xfrm>
            <a:off x="1182624" y="2010155"/>
            <a:ext cx="3378686" cy="309986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B7590D92-BE4D-9814-E6DD-3F25BEFD7F24}"/>
              </a:ext>
            </a:extLst>
          </p:cNvPr>
          <p:cNvSpPr txBox="1"/>
          <p:nvPr/>
        </p:nvSpPr>
        <p:spPr>
          <a:xfrm>
            <a:off x="9341611" y="2469007"/>
            <a:ext cx="2303851" cy="1468351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5080">
              <a:lnSpc>
                <a:spcPts val="2160"/>
              </a:lnSpc>
              <a:spcBef>
                <a:spcPts val="375"/>
              </a:spcBef>
            </a:pPr>
            <a:r>
              <a:rPr sz="2400" spc="-35" dirty="0">
                <a:latin typeface="Abadi" panose="020B0604020104020204" pitchFamily="34" charset="0"/>
                <a:cs typeface="Carlito"/>
              </a:rPr>
              <a:t>First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five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entries  </a:t>
            </a:r>
            <a:r>
              <a:rPr sz="2400" dirty="0">
                <a:latin typeface="Abadi" panose="020B0604020104020204" pitchFamily="34" charset="0"/>
                <a:cs typeface="Carlito"/>
              </a:rPr>
              <a:t>in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database with  Launch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Site</a:t>
            </a:r>
            <a:r>
              <a:rPr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name  </a:t>
            </a:r>
            <a:r>
              <a:rPr sz="2400" dirty="0">
                <a:latin typeface="Abadi" panose="020B0604020104020204" pitchFamily="34" charset="0"/>
                <a:cs typeface="Carlito"/>
              </a:rPr>
              <a:t>beginning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 </a:t>
            </a:r>
            <a:r>
              <a:rPr sz="2400" dirty="0">
                <a:latin typeface="Abadi" panose="020B0604020104020204" pitchFamily="34" charset="0"/>
                <a:cs typeface="Carlito"/>
              </a:rPr>
              <a:t>CCA.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CD4AC62E-1A27-9FB4-9267-ADF9B7DAEA6A}"/>
              </a:ext>
            </a:extLst>
          </p:cNvPr>
          <p:cNvSpPr/>
          <p:nvPr/>
        </p:nvSpPr>
        <p:spPr>
          <a:xfrm>
            <a:off x="873252" y="1853183"/>
            <a:ext cx="8272272" cy="333146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94228B41-AA77-7278-B6A0-4238D851D9BE}"/>
              </a:ext>
            </a:extLst>
          </p:cNvPr>
          <p:cNvSpPr txBox="1"/>
          <p:nvPr/>
        </p:nvSpPr>
        <p:spPr>
          <a:xfrm>
            <a:off x="7737475" y="2219960"/>
            <a:ext cx="3907987" cy="2736005"/>
          </a:xfrm>
          <a:prstGeom prst="rect">
            <a:avLst/>
          </a:prstGeom>
        </p:spPr>
        <p:txBody>
          <a:bodyPr vert="horz" wrap="square" lIns="0" tIns="47625" rIns="0" bIns="0" rtlCol="0">
            <a:spAutoFit/>
          </a:bodyPr>
          <a:lstStyle/>
          <a:p>
            <a:pPr marL="12700" marR="5715">
              <a:lnSpc>
                <a:spcPts val="2160"/>
              </a:lnSpc>
              <a:spcBef>
                <a:spcPts val="375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sums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total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payload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 </a:t>
            </a:r>
            <a:r>
              <a:rPr sz="2400" dirty="0">
                <a:latin typeface="Abadi" panose="020B0604020104020204" pitchFamily="34" charset="0"/>
                <a:cs typeface="Carlito"/>
              </a:rPr>
              <a:t>in kg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where </a:t>
            </a:r>
            <a:r>
              <a:rPr sz="2400" dirty="0">
                <a:latin typeface="Abadi" panose="020B0604020104020204" pitchFamily="34" charset="0"/>
                <a:cs typeface="Carlito"/>
              </a:rPr>
              <a:t>NASA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was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 </a:t>
            </a:r>
            <a:r>
              <a:rPr sz="2400" spc="-60" dirty="0">
                <a:latin typeface="Abadi" panose="020B0604020104020204" pitchFamily="34" charset="0"/>
                <a:cs typeface="Carlito"/>
              </a:rPr>
              <a:t>customer.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ct val="90000"/>
              </a:lnSpc>
              <a:spcBef>
                <a:spcPts val="1370"/>
              </a:spcBef>
            </a:pPr>
            <a:r>
              <a:rPr sz="2400" spc="-15" dirty="0">
                <a:latin typeface="Abadi" panose="020B0604020104020204" pitchFamily="34" charset="0"/>
                <a:cs typeface="Carlito"/>
              </a:rPr>
              <a:t>CRS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stands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for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Commercial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Resupply </a:t>
            </a:r>
            <a:r>
              <a:rPr sz="2400" dirty="0">
                <a:latin typeface="Abadi" panose="020B0604020104020204" pitchFamily="34" charset="0"/>
                <a:cs typeface="Carlito"/>
              </a:rPr>
              <a:t>Services which</a:t>
            </a:r>
            <a:r>
              <a:rPr sz="2400" spc="-9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indicates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that </a:t>
            </a:r>
            <a:r>
              <a:rPr sz="2400" dirty="0">
                <a:latin typeface="Abadi" panose="020B0604020104020204" pitchFamily="34" charset="0"/>
                <a:cs typeface="Carlito"/>
              </a:rPr>
              <a:t>these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payloads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were sent to 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International </a:t>
            </a:r>
            <a:r>
              <a:rPr sz="2400" dirty="0">
                <a:latin typeface="Abadi" panose="020B0604020104020204" pitchFamily="34" charset="0"/>
                <a:cs typeface="Carlito"/>
              </a:rPr>
              <a:t>Space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Station  </a:t>
            </a:r>
            <a:r>
              <a:rPr sz="2400" dirty="0">
                <a:latin typeface="Abadi" panose="020B0604020104020204" pitchFamily="34" charset="0"/>
                <a:cs typeface="Carlito"/>
              </a:rPr>
              <a:t>(ISS).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73D44085-6329-95F0-E9B3-D0DBC35828DD}"/>
              </a:ext>
            </a:extLst>
          </p:cNvPr>
          <p:cNvSpPr/>
          <p:nvPr/>
        </p:nvSpPr>
        <p:spPr>
          <a:xfrm>
            <a:off x="1274063" y="2263139"/>
            <a:ext cx="5687568" cy="255422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61139AED-EBCE-BC7F-4F74-959B689475AD}"/>
              </a:ext>
            </a:extLst>
          </p:cNvPr>
          <p:cNvSpPr txBox="1"/>
          <p:nvPr/>
        </p:nvSpPr>
        <p:spPr>
          <a:xfrm>
            <a:off x="8291830" y="2060575"/>
            <a:ext cx="3416694" cy="2936188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172085">
              <a:lnSpc>
                <a:spcPct val="91700"/>
              </a:lnSpc>
              <a:spcBef>
                <a:spcPts val="30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calculates</a:t>
            </a:r>
            <a:r>
              <a:rPr sz="2400" spc="-204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the 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average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 or  </a:t>
            </a:r>
            <a:r>
              <a:rPr sz="2400" dirty="0">
                <a:latin typeface="Abadi" panose="020B0604020104020204" pitchFamily="34" charset="0"/>
                <a:cs typeface="Carlito"/>
              </a:rPr>
              <a:t>launches which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used 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version </a:t>
            </a:r>
            <a:r>
              <a:rPr sz="2400" dirty="0">
                <a:latin typeface="Abadi" panose="020B0604020104020204" pitchFamily="34" charset="0"/>
                <a:cs typeface="Carlito"/>
              </a:rPr>
              <a:t>F9</a:t>
            </a:r>
            <a:r>
              <a:rPr sz="2400" spc="-3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v1.1</a:t>
            </a:r>
          </a:p>
          <a:p>
            <a:pPr marL="12700" marR="5080">
              <a:lnSpc>
                <a:spcPct val="91800"/>
              </a:lnSpc>
              <a:spcBef>
                <a:spcPts val="1400"/>
              </a:spcBef>
            </a:pPr>
            <a:r>
              <a:rPr sz="2400" spc="-40" dirty="0">
                <a:latin typeface="Abadi" panose="020B0604020104020204" pitchFamily="34" charset="0"/>
                <a:cs typeface="Carlito"/>
              </a:rPr>
              <a:t>Average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 of  </a:t>
            </a:r>
            <a:r>
              <a:rPr sz="2400" dirty="0">
                <a:latin typeface="Abadi" panose="020B0604020104020204" pitchFamily="34" charset="0"/>
                <a:cs typeface="Carlito"/>
              </a:rPr>
              <a:t>F9 1.1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is on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low </a:t>
            </a:r>
            <a:r>
              <a:rPr sz="2400" dirty="0">
                <a:latin typeface="Abadi" panose="020B0604020104020204" pitchFamily="34" charset="0"/>
                <a:cs typeface="Carlito"/>
              </a:rPr>
              <a:t>end</a:t>
            </a:r>
            <a:r>
              <a:rPr sz="2400" spc="-23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 our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</a:t>
            </a:r>
            <a:r>
              <a:rPr sz="2400" spc="-114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range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DF5EC295-7A7F-4F58-3A5F-2F68E0FAEC5A}"/>
              </a:ext>
            </a:extLst>
          </p:cNvPr>
          <p:cNvSpPr/>
          <p:nvPr/>
        </p:nvSpPr>
        <p:spPr>
          <a:xfrm>
            <a:off x="1208532" y="2127504"/>
            <a:ext cx="6364224" cy="28696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DCF89180-71FF-C3C4-64F0-0EFF9F0D4C83}"/>
              </a:ext>
            </a:extLst>
          </p:cNvPr>
          <p:cNvSpPr txBox="1"/>
          <p:nvPr/>
        </p:nvSpPr>
        <p:spPr>
          <a:xfrm>
            <a:off x="7521067" y="2172462"/>
            <a:ext cx="3764544" cy="3142783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135255">
              <a:lnSpc>
                <a:spcPct val="91800"/>
              </a:lnSpc>
              <a:spcBef>
                <a:spcPts val="30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returns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35" dirty="0">
                <a:latin typeface="Abadi" panose="020B0604020104020204" pitchFamily="34" charset="0"/>
                <a:cs typeface="Carlito"/>
              </a:rPr>
              <a:t>first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ground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pad</a:t>
            </a:r>
            <a:r>
              <a:rPr sz="2400" spc="-14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 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date.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sz="2400" spc="-35" dirty="0">
                <a:latin typeface="Abadi" panose="020B0604020104020204" pitchFamily="34" charset="0"/>
                <a:cs typeface="Carlito"/>
              </a:rPr>
              <a:t>First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ground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pad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</a:t>
            </a:r>
            <a:r>
              <a:rPr sz="2400" spc="-7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wasn’t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0"/>
              </a:lnSpc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until </a:t>
            </a:r>
            <a:r>
              <a:rPr sz="2400" dirty="0">
                <a:latin typeface="Abadi" panose="020B0604020104020204" pitchFamily="34" charset="0"/>
                <a:cs typeface="Carlito"/>
              </a:rPr>
              <a:t>the end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</a:t>
            </a:r>
            <a:r>
              <a:rPr sz="2400" spc="-10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2015.</a:t>
            </a:r>
          </a:p>
          <a:p>
            <a:pPr marL="12700">
              <a:lnSpc>
                <a:spcPts val="2305"/>
              </a:lnSpc>
              <a:spcBef>
                <a:spcPts val="1200"/>
              </a:spcBef>
            </a:pPr>
            <a:r>
              <a:rPr sz="2400" spc="-5" dirty="0" err="1">
                <a:latin typeface="Abadi" panose="020B0604020104020204" pitchFamily="34" charset="0"/>
                <a:cs typeface="Carlito"/>
              </a:rPr>
              <a:t>Succes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A</a:t>
            </a:r>
            <a:r>
              <a:rPr sz="2400" spc="-5" dirty="0" err="1">
                <a:latin typeface="Abadi" panose="020B0604020104020204" pitchFamily="34" charset="0"/>
                <a:cs typeface="Carlito"/>
              </a:rPr>
              <a:t>sful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 in</a:t>
            </a:r>
            <a:r>
              <a:rPr sz="2400" spc="-7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general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5"/>
              </a:lnSpc>
            </a:pPr>
            <a:r>
              <a:rPr sz="2400" dirty="0">
                <a:latin typeface="Abadi" panose="020B0604020104020204" pitchFamily="34" charset="0"/>
                <a:cs typeface="Carlito"/>
              </a:rPr>
              <a:t>appear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starting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2014.</a:t>
            </a: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EAED04E6-4371-897B-90BC-9B46B9E4B641}"/>
              </a:ext>
            </a:extLst>
          </p:cNvPr>
          <p:cNvSpPr/>
          <p:nvPr/>
        </p:nvSpPr>
        <p:spPr>
          <a:xfrm>
            <a:off x="1153667" y="2223516"/>
            <a:ext cx="5780532" cy="286054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637357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932AE2-05DE-06B4-7B62-53D77B53CC2E}"/>
              </a:ext>
            </a:extLst>
          </p:cNvPr>
          <p:cNvSpPr txBox="1"/>
          <p:nvPr/>
        </p:nvSpPr>
        <p:spPr>
          <a:xfrm>
            <a:off x="770011" y="1664277"/>
            <a:ext cx="10287127" cy="3953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1300" marR="142875" indent="-228600">
              <a:lnSpc>
                <a:spcPct val="90000"/>
              </a:lnSpc>
              <a:spcBef>
                <a:spcPts val="359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GB" sz="2400" spc="-20" dirty="0">
                <a:latin typeface="Abadi" panose="020B0604020104020204" pitchFamily="34" charset="0"/>
                <a:cs typeface="Carlito"/>
              </a:rPr>
              <a:t>The data was collected </a:t>
            </a:r>
            <a:r>
              <a:rPr lang="en-GB" sz="2400" spc="-3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from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public SpaceX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API and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SpaceX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Wikipedia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page. The cleaning of the data was done.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The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labels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column </a:t>
            </a:r>
            <a:r>
              <a:rPr lang="en-GB" sz="2400" spc="-35" dirty="0">
                <a:latin typeface="Abadi" panose="020B0604020104020204" pitchFamily="34" charset="0"/>
                <a:cs typeface="Carlito"/>
              </a:rPr>
              <a:t>‘class’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which classifies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successful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landings created. </a:t>
            </a:r>
          </a:p>
          <a:p>
            <a:pPr marL="241300" marR="142875" indent="-228600">
              <a:lnSpc>
                <a:spcPct val="90000"/>
              </a:lnSpc>
              <a:spcBef>
                <a:spcPts val="359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endParaRPr lang="en-GB" sz="2400" spc="-5" dirty="0">
              <a:latin typeface="Abadi" panose="020B0604020104020204" pitchFamily="34" charset="0"/>
              <a:cs typeface="Carlito"/>
            </a:endParaRPr>
          </a:p>
          <a:p>
            <a:pPr marL="241300" marR="142875" indent="-228600">
              <a:lnSpc>
                <a:spcPct val="90000"/>
              </a:lnSpc>
              <a:spcBef>
                <a:spcPts val="359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GB" sz="2400" spc="-5" dirty="0">
                <a:latin typeface="Abadi" panose="020B0604020104020204" pitchFamily="34" charset="0"/>
                <a:cs typeface="Carlito"/>
              </a:rPr>
              <a:t>The data was e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xplored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using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SQL, 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visualization tools,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folium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maps,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dashboards. </a:t>
            </a:r>
          </a:p>
          <a:p>
            <a:pPr marL="241300" marR="142875" indent="-228600">
              <a:lnSpc>
                <a:spcPct val="90000"/>
              </a:lnSpc>
              <a:spcBef>
                <a:spcPts val="359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endParaRPr lang="en-GB" sz="2400" spc="-15" dirty="0">
              <a:latin typeface="Abadi" panose="020B0604020104020204" pitchFamily="34" charset="0"/>
              <a:cs typeface="Carlito"/>
            </a:endParaRPr>
          </a:p>
          <a:p>
            <a:pPr marL="241300" marR="142875" indent="-228600">
              <a:lnSpc>
                <a:spcPct val="90000"/>
              </a:lnSpc>
              <a:spcBef>
                <a:spcPts val="359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GB" sz="2400" spc="-15" dirty="0">
                <a:latin typeface="Abadi" panose="020B0604020104020204" pitchFamily="34" charset="0"/>
                <a:cs typeface="Carlito"/>
              </a:rPr>
              <a:t>The relevant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columns were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gathered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to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use them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as 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features. The categorical variables were c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hanged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to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binary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.  The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Standardized </a:t>
            </a:r>
            <a:r>
              <a:rPr lang="en-GB" sz="2400" spc="-35" dirty="0">
                <a:latin typeface="Abadi" panose="020B0604020104020204" pitchFamily="34" charset="0"/>
                <a:cs typeface="Carlito"/>
              </a:rPr>
              <a:t>data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lang="en-GB" sz="2400" spc="-20" dirty="0" err="1">
                <a:latin typeface="Abadi" panose="020B0604020104020204" pitchFamily="34" charset="0"/>
                <a:cs typeface="Carlito"/>
              </a:rPr>
              <a:t>GridSearchCV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 were used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to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find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best </a:t>
            </a:r>
            <a:r>
              <a:rPr lang="en-GB" sz="2400" spc="-40" dirty="0">
                <a:latin typeface="Abadi" panose="020B0604020104020204" pitchFamily="34" charset="0"/>
                <a:cs typeface="Carlito"/>
              </a:rPr>
              <a:t>parameters </a:t>
            </a:r>
            <a:r>
              <a:rPr lang="en-GB" sz="2400" spc="-35" dirty="0">
                <a:latin typeface="Abadi" panose="020B0604020104020204" pitchFamily="34" charset="0"/>
                <a:cs typeface="Carlito"/>
              </a:rPr>
              <a:t>for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machine learning  models. The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accuracy score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of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all</a:t>
            </a:r>
            <a:r>
              <a:rPr lang="en-GB" sz="2400" spc="-40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models was investigated.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470690AE-6B08-6CB2-C838-C5796AEFC238}"/>
              </a:ext>
            </a:extLst>
          </p:cNvPr>
          <p:cNvSpPr txBox="1"/>
          <p:nvPr/>
        </p:nvSpPr>
        <p:spPr>
          <a:xfrm>
            <a:off x="7904226" y="2630170"/>
            <a:ext cx="3553746" cy="2077107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>
              <a:lnSpc>
                <a:spcPct val="91700"/>
              </a:lnSpc>
              <a:spcBef>
                <a:spcPts val="30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returns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four  booster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versions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that had  successful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drone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ship</a:t>
            </a:r>
            <a:r>
              <a:rPr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  and 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payload mass between  </a:t>
            </a:r>
            <a:r>
              <a:rPr sz="2400" dirty="0">
                <a:latin typeface="Abadi" panose="020B0604020104020204" pitchFamily="34" charset="0"/>
                <a:cs typeface="Carlito"/>
              </a:rPr>
              <a:t>4000 and 6000</a:t>
            </a:r>
            <a:r>
              <a:rPr sz="2400" spc="-16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noninclusively.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3" name="object 5">
            <a:extLst>
              <a:ext uri="{FF2B5EF4-FFF2-40B4-BE49-F238E27FC236}">
                <a16:creationId xmlns:a16="http://schemas.microsoft.com/office/drawing/2014/main" id="{EE1F11B1-9480-71B7-0F99-2B37704ADD5B}"/>
              </a:ext>
            </a:extLst>
          </p:cNvPr>
          <p:cNvSpPr/>
          <p:nvPr/>
        </p:nvSpPr>
        <p:spPr>
          <a:xfrm>
            <a:off x="838200" y="2183892"/>
            <a:ext cx="6886956" cy="26380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15083286-E305-7C17-0F7C-F76168022D24}"/>
              </a:ext>
            </a:extLst>
          </p:cNvPr>
          <p:cNvSpPr txBox="1"/>
          <p:nvPr/>
        </p:nvSpPr>
        <p:spPr>
          <a:xfrm>
            <a:off x="7211694" y="1873330"/>
            <a:ext cx="4246278" cy="369075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ts val="2305"/>
              </a:lnSpc>
              <a:spcBef>
                <a:spcPts val="105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returns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count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</a:t>
            </a:r>
            <a:r>
              <a:rPr sz="2400" spc="-140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each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mission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outcome.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 marR="83820">
              <a:lnSpc>
                <a:spcPts val="2200"/>
              </a:lnSpc>
              <a:spcBef>
                <a:spcPts val="1440"/>
              </a:spcBef>
            </a:pPr>
            <a:r>
              <a:rPr sz="2400" dirty="0">
                <a:latin typeface="Abadi" panose="020B0604020104020204" pitchFamily="34" charset="0"/>
                <a:cs typeface="Carlito"/>
              </a:rPr>
              <a:t>SpaceX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appears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achieve </a:t>
            </a:r>
            <a:r>
              <a:rPr sz="2400" dirty="0">
                <a:latin typeface="Abadi" panose="020B0604020104020204" pitchFamily="34" charset="0"/>
                <a:cs typeface="Carlito"/>
              </a:rPr>
              <a:t>its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mission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outcome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nearly </a:t>
            </a:r>
            <a:r>
              <a:rPr sz="2400" dirty="0">
                <a:latin typeface="Abadi" panose="020B0604020104020204" pitchFamily="34" charset="0"/>
                <a:cs typeface="Carlito"/>
              </a:rPr>
              <a:t>99%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</a:t>
            </a:r>
            <a:r>
              <a:rPr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the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time.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5"/>
              </a:lnSpc>
              <a:spcBef>
                <a:spcPts val="115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dirty="0">
                <a:latin typeface="Abadi" panose="020B0604020104020204" pitchFamily="34" charset="0"/>
                <a:cs typeface="Carlito"/>
              </a:rPr>
              <a:t>means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that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most </a:t>
            </a:r>
            <a:r>
              <a:rPr sz="2400" dirty="0">
                <a:latin typeface="Abadi" panose="020B0604020104020204" pitchFamily="34" charset="0"/>
                <a:cs typeface="Carlito"/>
              </a:rPr>
              <a:t>of the</a:t>
            </a:r>
            <a:r>
              <a:rPr sz="2400" spc="-8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landing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failures are</a:t>
            </a:r>
            <a:r>
              <a:rPr sz="2400" spc="4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intended.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 marR="337185">
              <a:lnSpc>
                <a:spcPts val="2200"/>
              </a:lnSpc>
              <a:spcBef>
                <a:spcPts val="1440"/>
              </a:spcBef>
            </a:pPr>
            <a:r>
              <a:rPr sz="2400" spc="-40" dirty="0">
                <a:latin typeface="Abadi" panose="020B0604020104020204" pitchFamily="34" charset="0"/>
                <a:cs typeface="Carlito"/>
              </a:rPr>
              <a:t>Interestingly,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one </a:t>
            </a:r>
            <a:r>
              <a:rPr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sz="2400" dirty="0">
                <a:latin typeface="Abadi" panose="020B0604020104020204" pitchFamily="34" charset="0"/>
                <a:cs typeface="Carlito"/>
              </a:rPr>
              <a:t>an  unclear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status </a:t>
            </a:r>
            <a:r>
              <a:rPr sz="2400" dirty="0">
                <a:latin typeface="Abadi" panose="020B0604020104020204" pitchFamily="34" charset="0"/>
                <a:cs typeface="Carlito"/>
              </a:rPr>
              <a:t>and 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unfortunately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one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failed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in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flight.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2CA7D4A4-640F-E914-DF0D-E56EF0D9ADDD}"/>
              </a:ext>
            </a:extLst>
          </p:cNvPr>
          <p:cNvSpPr/>
          <p:nvPr/>
        </p:nvSpPr>
        <p:spPr>
          <a:xfrm>
            <a:off x="1289303" y="2026920"/>
            <a:ext cx="5138928" cy="3441191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sp>
        <p:nvSpPr>
          <p:cNvPr id="2" name="object 2">
            <a:extLst>
              <a:ext uri="{FF2B5EF4-FFF2-40B4-BE49-F238E27FC236}">
                <a16:creationId xmlns:a16="http://schemas.microsoft.com/office/drawing/2014/main" id="{D4A0A1AB-E40F-41F8-FEDF-84585B6A53EE}"/>
              </a:ext>
            </a:extLst>
          </p:cNvPr>
          <p:cNvSpPr/>
          <p:nvPr/>
        </p:nvSpPr>
        <p:spPr>
          <a:xfrm>
            <a:off x="838200" y="1755648"/>
            <a:ext cx="5811011" cy="4885944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08D311D2-2D3F-623E-3A5F-9BFA043033F0}"/>
              </a:ext>
            </a:extLst>
          </p:cNvPr>
          <p:cNvSpPr txBox="1"/>
          <p:nvPr/>
        </p:nvSpPr>
        <p:spPr>
          <a:xfrm>
            <a:off x="6986777" y="2105609"/>
            <a:ext cx="4805829" cy="3103350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ct val="90100"/>
              </a:lnSpc>
              <a:spcBef>
                <a:spcPts val="34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returns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versions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that  carried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highest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 of </a:t>
            </a:r>
            <a:r>
              <a:rPr sz="2400" dirty="0">
                <a:latin typeface="Abadi" panose="020B0604020104020204" pitchFamily="34" charset="0"/>
                <a:cs typeface="Carlito"/>
              </a:rPr>
              <a:t>15600  kg.</a:t>
            </a:r>
          </a:p>
          <a:p>
            <a:pPr marL="12700" marR="71120">
              <a:lnSpc>
                <a:spcPts val="2200"/>
              </a:lnSpc>
              <a:spcBef>
                <a:spcPts val="144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These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versions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are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very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similar </a:t>
            </a:r>
            <a:r>
              <a:rPr sz="2400" dirty="0">
                <a:latin typeface="Abadi" panose="020B0604020104020204" pitchFamily="34" charset="0"/>
                <a:cs typeface="Carlito"/>
              </a:rPr>
              <a:t>and  all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are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the F9 B5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B10xx.x</a:t>
            </a:r>
            <a:r>
              <a:rPr sz="2400" spc="-14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45" dirty="0">
                <a:latin typeface="Abadi" panose="020B0604020104020204" pitchFamily="34" charset="0"/>
                <a:cs typeface="Carlito"/>
              </a:rPr>
              <a:t>variety.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 marR="27305">
              <a:lnSpc>
                <a:spcPts val="2210"/>
              </a:lnSpc>
              <a:spcBef>
                <a:spcPts val="1395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likely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indicates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mass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correlates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version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that is</a:t>
            </a:r>
            <a:r>
              <a:rPr sz="2400" spc="1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used.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8B88474F-F2FC-D4F4-4E79-5514F2ACCEA0}"/>
              </a:ext>
            </a:extLst>
          </p:cNvPr>
          <p:cNvSpPr txBox="1"/>
          <p:nvPr/>
        </p:nvSpPr>
        <p:spPr>
          <a:xfrm>
            <a:off x="7584693" y="2591562"/>
            <a:ext cx="4323528" cy="2930546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34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returns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Month,</a:t>
            </a:r>
            <a:r>
              <a:rPr sz="2400" spc="-14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Landing 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Outcome, Booster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Version,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Payload  </a:t>
            </a:r>
            <a:r>
              <a:rPr sz="2400" dirty="0">
                <a:latin typeface="Abadi" panose="020B0604020104020204" pitchFamily="34" charset="0"/>
                <a:cs typeface="Carlito"/>
              </a:rPr>
              <a:t>Mass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(kg), </a:t>
            </a:r>
            <a:r>
              <a:rPr sz="2400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site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2015  launches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where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stage </a:t>
            </a:r>
            <a:r>
              <a:rPr sz="2400" dirty="0">
                <a:latin typeface="Abadi" panose="020B0604020104020204" pitchFamily="34" charset="0"/>
                <a:cs typeface="Carlito"/>
              </a:rPr>
              <a:t>1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failed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land  on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drone</a:t>
            </a:r>
            <a:r>
              <a:rPr sz="2400" spc="-8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ship.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200"/>
              </a:spcBef>
            </a:pPr>
            <a:r>
              <a:rPr sz="2400" spc="-20" dirty="0">
                <a:latin typeface="Abadi" panose="020B0604020104020204" pitchFamily="34" charset="0"/>
                <a:cs typeface="Carlito"/>
              </a:rPr>
              <a:t>There were two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such</a:t>
            </a:r>
            <a:r>
              <a:rPr sz="2400" spc="-5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occurrences.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A99F9386-8969-6F98-2951-53A5E6B7DB06}"/>
              </a:ext>
            </a:extLst>
          </p:cNvPr>
          <p:cNvSpPr/>
          <p:nvPr/>
        </p:nvSpPr>
        <p:spPr>
          <a:xfrm>
            <a:off x="135636" y="2630423"/>
            <a:ext cx="7306056" cy="20772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F609CA4F-55B2-6E18-FDF6-58159009CE50}"/>
              </a:ext>
            </a:extLst>
          </p:cNvPr>
          <p:cNvSpPr txBox="1"/>
          <p:nvPr/>
        </p:nvSpPr>
        <p:spPr>
          <a:xfrm>
            <a:off x="6923278" y="2256789"/>
            <a:ext cx="4953412" cy="3006849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>
              <a:lnSpc>
                <a:spcPct val="91800"/>
              </a:lnSpc>
              <a:spcBef>
                <a:spcPts val="30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dirty="0">
                <a:latin typeface="Abadi" panose="020B0604020104020204" pitchFamily="34" charset="0"/>
                <a:cs typeface="Carlito"/>
              </a:rPr>
              <a:t>query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returns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list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successful</a:t>
            </a:r>
            <a:r>
              <a:rPr sz="2400" spc="-12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  and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between </a:t>
            </a:r>
            <a:r>
              <a:rPr sz="2400" dirty="0">
                <a:latin typeface="Abadi" panose="020B0604020104020204" pitchFamily="34" charset="0"/>
                <a:cs typeface="Carlito"/>
              </a:rPr>
              <a:t>2010-06-04 and 2017-03-20 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inclusively.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 marR="464184">
              <a:lnSpc>
                <a:spcPct val="91800"/>
              </a:lnSpc>
              <a:spcBef>
                <a:spcPts val="1395"/>
              </a:spcBef>
            </a:pPr>
            <a:r>
              <a:rPr sz="2400" spc="-20" dirty="0">
                <a:latin typeface="Abadi" panose="020B0604020104020204" pitchFamily="34" charset="0"/>
                <a:cs typeface="Carlito"/>
              </a:rPr>
              <a:t>There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are two </a:t>
            </a:r>
            <a:r>
              <a:rPr sz="2400" dirty="0">
                <a:latin typeface="Abadi" panose="020B0604020104020204" pitchFamily="34" charset="0"/>
                <a:cs typeface="Carlito"/>
              </a:rPr>
              <a:t>types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successful</a:t>
            </a:r>
            <a:r>
              <a:rPr sz="2400" spc="-9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 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outcomes: drone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ship </a:t>
            </a:r>
            <a:r>
              <a:rPr sz="2400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ground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pad 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landings.</a:t>
            </a:r>
          </a:p>
          <a:p>
            <a:pPr marL="12700" marR="561975">
              <a:lnSpc>
                <a:spcPts val="2300"/>
              </a:lnSpc>
              <a:spcBef>
                <a:spcPts val="1160"/>
              </a:spcBef>
            </a:pPr>
            <a:r>
              <a:rPr sz="2400" spc="-20" dirty="0">
                <a:latin typeface="Abadi" panose="020B0604020104020204" pitchFamily="34" charset="0"/>
                <a:cs typeface="Carlito"/>
              </a:rPr>
              <a:t>There were </a:t>
            </a:r>
            <a:r>
              <a:rPr sz="2400" dirty="0">
                <a:latin typeface="Abadi" panose="020B0604020104020204" pitchFamily="34" charset="0"/>
                <a:cs typeface="Carlito"/>
              </a:rPr>
              <a:t>8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 in</a:t>
            </a:r>
            <a:r>
              <a:rPr sz="2400" spc="-13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total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during </a:t>
            </a:r>
            <a:r>
              <a:rPr sz="2400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time</a:t>
            </a:r>
            <a:r>
              <a:rPr sz="2400" spc="-8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period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241B08DA-3D1A-2FF8-7143-F8A2EA6DA9A1}"/>
              </a:ext>
            </a:extLst>
          </p:cNvPr>
          <p:cNvSpPr/>
          <p:nvPr/>
        </p:nvSpPr>
        <p:spPr>
          <a:xfrm>
            <a:off x="478536" y="2307335"/>
            <a:ext cx="6257544" cy="239877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GB" sz="2800" dirty="0">
                <a:solidFill>
                  <a:srgbClr val="0B49CB"/>
                </a:solidFill>
                <a:latin typeface="Abadi"/>
              </a:rPr>
              <a:t>Launch Site Locations</a:t>
            </a:r>
            <a:endParaRPr lang="en-US" sz="2800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AD38849D-EF10-4E33-0C12-5F444E38B2E0}"/>
              </a:ext>
            </a:extLst>
          </p:cNvPr>
          <p:cNvSpPr txBox="1"/>
          <p:nvPr/>
        </p:nvSpPr>
        <p:spPr>
          <a:xfrm>
            <a:off x="841033" y="5283637"/>
            <a:ext cx="10152787" cy="926985"/>
          </a:xfrm>
          <a:prstGeom prst="rect">
            <a:avLst/>
          </a:prstGeom>
        </p:spPr>
        <p:txBody>
          <a:bodyPr vert="horz" wrap="square" lIns="0" tIns="34290" rIns="0" bIns="0" rtlCol="0">
            <a:spAutoFit/>
          </a:bodyPr>
          <a:lstStyle/>
          <a:p>
            <a:pPr marL="12700" marR="5080">
              <a:lnSpc>
                <a:spcPts val="2290"/>
              </a:lnSpc>
              <a:spcBef>
                <a:spcPts val="27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The left </a:t>
            </a:r>
            <a:r>
              <a:rPr sz="2400" dirty="0">
                <a:latin typeface="Abadi" panose="020B0604020104020204" pitchFamily="34" charset="0"/>
                <a:cs typeface="Carlito"/>
              </a:rPr>
              <a:t>map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shows </a:t>
            </a:r>
            <a:r>
              <a:rPr sz="2400" dirty="0">
                <a:latin typeface="Abadi" panose="020B0604020104020204" pitchFamily="34" charset="0"/>
                <a:cs typeface="Carlito"/>
              </a:rPr>
              <a:t>all launch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sites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relative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US </a:t>
            </a:r>
            <a:r>
              <a:rPr sz="2400" dirty="0">
                <a:latin typeface="Abadi" panose="020B0604020104020204" pitchFamily="34" charset="0"/>
                <a:cs typeface="Carlito"/>
              </a:rPr>
              <a:t>map.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The right </a:t>
            </a:r>
            <a:r>
              <a:rPr sz="2400" dirty="0">
                <a:latin typeface="Abadi" panose="020B0604020104020204" pitchFamily="34" charset="0"/>
                <a:cs typeface="Carlito"/>
              </a:rPr>
              <a:t>map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shows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two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Florida </a:t>
            </a:r>
            <a:r>
              <a:rPr sz="2400" dirty="0">
                <a:latin typeface="Abadi" panose="020B0604020104020204" pitchFamily="34" charset="0"/>
                <a:cs typeface="Carlito"/>
              </a:rPr>
              <a:t>launch 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sites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since they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are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very </a:t>
            </a:r>
            <a:r>
              <a:rPr sz="2400" dirty="0">
                <a:latin typeface="Abadi" panose="020B0604020104020204" pitchFamily="34" charset="0"/>
                <a:cs typeface="Carlito"/>
              </a:rPr>
              <a:t>close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sz="2400" dirty="0">
                <a:latin typeface="Abadi" panose="020B0604020104020204" pitchFamily="34" charset="0"/>
                <a:cs typeface="Carlito"/>
              </a:rPr>
              <a:t>each </a:t>
            </a:r>
            <a:r>
              <a:rPr sz="2400" spc="-65" dirty="0">
                <a:latin typeface="Abadi" panose="020B0604020104020204" pitchFamily="34" charset="0"/>
                <a:cs typeface="Carlito"/>
              </a:rPr>
              <a:t>other. </a:t>
            </a:r>
            <a:r>
              <a:rPr sz="2400" dirty="0">
                <a:latin typeface="Abadi" panose="020B0604020104020204" pitchFamily="34" charset="0"/>
                <a:cs typeface="Carlito"/>
              </a:rPr>
              <a:t>All launch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sites are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near </a:t>
            </a:r>
            <a:r>
              <a:rPr sz="2400" dirty="0">
                <a:latin typeface="Abadi" panose="020B0604020104020204" pitchFamily="34" charset="0"/>
                <a:cs typeface="Carlito"/>
              </a:rPr>
              <a:t>the</a:t>
            </a:r>
            <a:r>
              <a:rPr sz="2400" spc="12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ocean.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0A69349A-DAAB-E6F0-78C5-B6AEFBDB30DB}"/>
              </a:ext>
            </a:extLst>
          </p:cNvPr>
          <p:cNvSpPr/>
          <p:nvPr/>
        </p:nvSpPr>
        <p:spPr>
          <a:xfrm>
            <a:off x="854963" y="1597101"/>
            <a:ext cx="10279380" cy="361492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61222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Color-Coded Launch Markers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0956D6EB-1CEB-ADBF-B3F1-6FF6EBE49808}"/>
              </a:ext>
            </a:extLst>
          </p:cNvPr>
          <p:cNvSpPr txBox="1"/>
          <p:nvPr/>
        </p:nvSpPr>
        <p:spPr>
          <a:xfrm>
            <a:off x="838200" y="5220021"/>
            <a:ext cx="10515599" cy="90409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305"/>
              </a:lnSpc>
              <a:spcBef>
                <a:spcPts val="100"/>
              </a:spcBef>
            </a:pPr>
            <a:r>
              <a:rPr sz="2400" spc="-25" dirty="0">
                <a:latin typeface="Abadi" panose="020B0604020104020204" pitchFamily="34" charset="0"/>
                <a:cs typeface="Carlito"/>
              </a:rPr>
              <a:t>Clusters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on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Folium </a:t>
            </a:r>
            <a:r>
              <a:rPr sz="2400" dirty="0">
                <a:latin typeface="Abadi" panose="020B0604020104020204" pitchFamily="34" charset="0"/>
                <a:cs typeface="Carlito"/>
              </a:rPr>
              <a:t>map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can </a:t>
            </a:r>
            <a:r>
              <a:rPr sz="2400" dirty="0">
                <a:latin typeface="Abadi" panose="020B0604020104020204" pitchFamily="34" charset="0"/>
                <a:cs typeface="Carlito"/>
              </a:rPr>
              <a:t>be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clicked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on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display </a:t>
            </a:r>
            <a:r>
              <a:rPr sz="2400" dirty="0">
                <a:latin typeface="Abadi" panose="020B0604020104020204" pitchFamily="34" charset="0"/>
                <a:cs typeface="Carlito"/>
              </a:rPr>
              <a:t>each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(green icon) </a:t>
            </a:r>
            <a:r>
              <a:rPr sz="2400" dirty="0">
                <a:latin typeface="Abadi" panose="020B0604020104020204" pitchFamily="34" charset="0"/>
                <a:cs typeface="Carlito"/>
              </a:rPr>
              <a:t>and</a:t>
            </a:r>
            <a:r>
              <a:rPr sz="2400" spc="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failed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landing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(red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icon). </a:t>
            </a:r>
            <a:r>
              <a:rPr sz="2400" dirty="0">
                <a:latin typeface="Abadi" panose="020B0604020104020204" pitchFamily="34" charset="0"/>
                <a:cs typeface="Carlito"/>
              </a:rPr>
              <a:t>In this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example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VAFB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SLC-4E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shows </a:t>
            </a:r>
            <a:r>
              <a:rPr sz="2400" dirty="0">
                <a:latin typeface="Abadi" panose="020B0604020104020204" pitchFamily="34" charset="0"/>
                <a:cs typeface="Carlito"/>
              </a:rPr>
              <a:t>4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successful landings </a:t>
            </a:r>
            <a:r>
              <a:rPr sz="2400" dirty="0">
                <a:latin typeface="Abadi" panose="020B0604020104020204" pitchFamily="34" charset="0"/>
                <a:cs typeface="Carlito"/>
              </a:rPr>
              <a:t>and 6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failed</a:t>
            </a:r>
            <a:r>
              <a:rPr sz="2400" spc="-6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landings.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D6B0E74-1796-8C5E-2CA9-861816B45882}"/>
              </a:ext>
            </a:extLst>
          </p:cNvPr>
          <p:cNvSpPr/>
          <p:nvPr/>
        </p:nvSpPr>
        <p:spPr>
          <a:xfrm>
            <a:off x="2889504" y="1507080"/>
            <a:ext cx="5620512" cy="35112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Key Location Proximities</a:t>
            </a: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9C0E175A-2A1B-B200-D23A-2879BC26DF11}"/>
              </a:ext>
            </a:extLst>
          </p:cNvPr>
          <p:cNvSpPr txBox="1"/>
          <p:nvPr/>
        </p:nvSpPr>
        <p:spPr>
          <a:xfrm>
            <a:off x="770011" y="4836417"/>
            <a:ext cx="10248204" cy="1559722"/>
          </a:xfrm>
          <a:prstGeom prst="rect">
            <a:avLst/>
          </a:prstGeom>
        </p:spPr>
        <p:txBody>
          <a:bodyPr vert="horz" wrap="square" lIns="0" tIns="74295" rIns="0" bIns="0" rtlCol="0">
            <a:spAutoFit/>
          </a:bodyPr>
          <a:lstStyle/>
          <a:p>
            <a:pPr marL="12700" marR="5080" algn="just">
              <a:lnSpc>
                <a:spcPct val="80000"/>
              </a:lnSpc>
              <a:spcBef>
                <a:spcPts val="585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Using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KSC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LC-39A </a:t>
            </a:r>
            <a:r>
              <a:rPr sz="2400" dirty="0">
                <a:latin typeface="Abadi" panose="020B0604020104020204" pitchFamily="34" charset="0"/>
                <a:cs typeface="Carlito"/>
              </a:rPr>
              <a:t>as an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example, </a:t>
            </a:r>
            <a:r>
              <a:rPr sz="2400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sites are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very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close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35" dirty="0">
                <a:latin typeface="Abadi" panose="020B0604020104020204" pitchFamily="34" charset="0"/>
                <a:cs typeface="Carlito"/>
              </a:rPr>
              <a:t>railways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for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large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part and supply 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transportation.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sites are </a:t>
            </a:r>
            <a:r>
              <a:rPr sz="2400" dirty="0">
                <a:latin typeface="Abadi" panose="020B0604020104020204" pitchFamily="34" charset="0"/>
                <a:cs typeface="Carlito"/>
              </a:rPr>
              <a:t>close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highways </a:t>
            </a:r>
            <a:r>
              <a:rPr sz="2400" spc="-30" dirty="0">
                <a:latin typeface="Abadi" panose="020B0604020104020204" pitchFamily="34" charset="0"/>
                <a:cs typeface="Carlito"/>
              </a:rPr>
              <a:t>for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human </a:t>
            </a:r>
            <a:r>
              <a:rPr sz="2400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supply transport. Launch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sites 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are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also </a:t>
            </a:r>
            <a:r>
              <a:rPr sz="2400" dirty="0">
                <a:latin typeface="Abadi" panose="020B0604020104020204" pitchFamily="34" charset="0"/>
                <a:cs typeface="Carlito"/>
              </a:rPr>
              <a:t>close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coasts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relatively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far from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cities so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that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failures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can land in the sea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to 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avoid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rockets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falling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on densely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populated</a:t>
            </a:r>
            <a:r>
              <a:rPr sz="2400" spc="-3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areas.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EFF7A02A-0715-36D3-2A91-C506BF2157DA}"/>
              </a:ext>
            </a:extLst>
          </p:cNvPr>
          <p:cNvSpPr/>
          <p:nvPr/>
        </p:nvSpPr>
        <p:spPr>
          <a:xfrm>
            <a:off x="2043210" y="1385996"/>
            <a:ext cx="8389620" cy="172364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5">
            <a:extLst>
              <a:ext uri="{FF2B5EF4-FFF2-40B4-BE49-F238E27FC236}">
                <a16:creationId xmlns:a16="http://schemas.microsoft.com/office/drawing/2014/main" id="{E651A38C-32F1-0ED8-227C-B69484405B16}"/>
              </a:ext>
            </a:extLst>
          </p:cNvPr>
          <p:cNvGrpSpPr/>
          <p:nvPr/>
        </p:nvGrpSpPr>
        <p:grpSpPr>
          <a:xfrm>
            <a:off x="2485170" y="3127166"/>
            <a:ext cx="7505700" cy="1562100"/>
            <a:chOff x="2802635" y="3552444"/>
            <a:chExt cx="7505700" cy="1562100"/>
          </a:xfrm>
        </p:grpSpPr>
        <p:sp>
          <p:nvSpPr>
            <p:cNvPr id="7" name="object 6">
              <a:extLst>
                <a:ext uri="{FF2B5EF4-FFF2-40B4-BE49-F238E27FC236}">
                  <a16:creationId xmlns:a16="http://schemas.microsoft.com/office/drawing/2014/main" id="{D9D58B9F-A243-F357-E160-F33C9E2ADE54}"/>
                </a:ext>
              </a:extLst>
            </p:cNvPr>
            <p:cNvSpPr/>
            <p:nvPr/>
          </p:nvSpPr>
          <p:spPr>
            <a:xfrm>
              <a:off x="2802635" y="3552444"/>
              <a:ext cx="3409188" cy="1514855"/>
            </a:xfrm>
            <a:prstGeom prst="rect">
              <a:avLst/>
            </a:prstGeom>
            <a:blipFill>
              <a:blip r:embed="rId4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7">
              <a:extLst>
                <a:ext uri="{FF2B5EF4-FFF2-40B4-BE49-F238E27FC236}">
                  <a16:creationId xmlns:a16="http://schemas.microsoft.com/office/drawing/2014/main" id="{AB372024-68AE-5742-44C2-B08A0145B65F}"/>
                </a:ext>
              </a:extLst>
            </p:cNvPr>
            <p:cNvSpPr/>
            <p:nvPr/>
          </p:nvSpPr>
          <p:spPr>
            <a:xfrm>
              <a:off x="6211823" y="3552444"/>
              <a:ext cx="4096512" cy="1562099"/>
            </a:xfrm>
            <a:prstGeom prst="rect">
              <a:avLst/>
            </a:prstGeom>
            <a:blipFill>
              <a:blip r:embed="rId5" cstate="print"/>
              <a:stretch>
                <a:fillRect/>
              </a:stretch>
            </a:blip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55A8DE-A519-2657-B432-B00B15FE6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3A9DA-B100-68F3-E468-19295F063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5075537C-CA84-1446-933C-8E9D027F9201}" type="slidenum">
              <a:rPr kumimoji="0" lang="en-US" sz="1600" b="0" i="0" u="none" strike="noStrike" kern="1200" cap="none" spc="0" normalizeH="0" baseline="0" noProof="0" smtClean="0">
                <a:ln>
                  <a:noFill/>
                </a:ln>
                <a:solidFill>
                  <a:srgbClr val="1C7DDB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1C7DDB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32B4EDF-DB55-1190-9727-BB1CF1DF024A}"/>
              </a:ext>
            </a:extLst>
          </p:cNvPr>
          <p:cNvSpPr txBox="1">
            <a:spLocks/>
          </p:cNvSpPr>
          <p:nvPr/>
        </p:nvSpPr>
        <p:spPr>
          <a:xfrm>
            <a:off x="770011" y="637357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0B49CB"/>
                </a:solidFill>
                <a:effectLst/>
                <a:uLnTx/>
                <a:uFillTx/>
                <a:latin typeface="Abadi"/>
              </a:rPr>
              <a:t>Executive Summary</a:t>
            </a:r>
            <a:endParaRPr kumimoji="0" lang="en-US" sz="4000" b="0" i="0" u="none" strike="noStrike" kern="1200" cap="none" spc="0" normalizeH="0" baseline="0" noProof="0" dirty="0">
              <a:ln>
                <a:noFill/>
              </a:ln>
              <a:solidFill>
                <a:srgbClr val="0B49CB"/>
              </a:solidFill>
              <a:effectLst/>
              <a:uLnTx/>
              <a:uFillTx/>
              <a:latin typeface="IBM Plex Mono SemiBold" panose="020B0709050203000203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3F0AC9-0D3B-403F-5F64-451CC344A7DF}"/>
              </a:ext>
            </a:extLst>
          </p:cNvPr>
          <p:cNvSpPr txBox="1"/>
          <p:nvPr/>
        </p:nvSpPr>
        <p:spPr>
          <a:xfrm>
            <a:off x="770011" y="1627883"/>
            <a:ext cx="10129217" cy="25194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1300" marR="5080" lvl="0" indent="-228600" algn="l" defTabSz="914400" rtl="0" eaLnBrk="1" fontAlgn="auto" latinLnBrk="0" hangingPunct="1">
              <a:lnSpc>
                <a:spcPct val="90900"/>
              </a:lnSpc>
              <a:spcBef>
                <a:spcPts val="1645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240665" algn="l"/>
                <a:tab pos="241300" algn="l"/>
              </a:tabLst>
              <a:defRPr/>
            </a:pP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We used four </a:t>
            </a:r>
            <a:r>
              <a:rPr kumimoji="0" lang="en-GB" sz="2400" b="0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machine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learning models </a:t>
            </a:r>
            <a:r>
              <a:rPr kumimoji="0" lang="en-GB" sz="2400" b="0" i="0" u="none" strike="noStrike" kern="1200" cap="none" spc="-2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including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Logistic 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Regression, </a:t>
            </a:r>
            <a:r>
              <a:rPr kumimoji="0" lang="en-GB" sz="2400" b="0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Support </a:t>
            </a:r>
            <a:r>
              <a:rPr kumimoji="0" lang="en-GB" sz="2400" b="0" i="0" u="none" strike="noStrike" kern="1200" cap="none" spc="-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Vector 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Machine, </a:t>
            </a:r>
            <a:r>
              <a:rPr kumimoji="0" lang="en-GB" sz="2400" b="0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Decision </a:t>
            </a:r>
            <a:r>
              <a:rPr kumimoji="0" lang="en-GB" sz="2400" b="0" i="0" u="none" strike="noStrike" kern="1200" cap="none" spc="-8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Tree </a:t>
            </a:r>
            <a:r>
              <a:rPr kumimoji="0" lang="en-GB" sz="2400" b="0" i="0" u="none" strike="noStrike" kern="1200" cap="none" spc="-4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Classifier,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and K 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Nearest </a:t>
            </a:r>
            <a:r>
              <a:rPr kumimoji="0" lang="en-GB" sz="2400" b="0" i="0" u="none" strike="noStrike" kern="1200" cap="none" spc="-2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Neighbors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. </a:t>
            </a:r>
          </a:p>
          <a:p>
            <a:pPr marL="12700" marR="5080" lvl="0" algn="l" defTabSz="914400" rtl="0" eaLnBrk="1" fontAlgn="auto" latinLnBrk="0" hangingPunct="1">
              <a:lnSpc>
                <a:spcPct val="90900"/>
              </a:lnSpc>
              <a:spcBef>
                <a:spcPts val="1645"/>
              </a:spcBef>
              <a:spcAft>
                <a:spcPts val="0"/>
              </a:spcAft>
              <a:buClrTx/>
              <a:buSzTx/>
              <a:tabLst>
                <a:tab pos="240665" algn="l"/>
                <a:tab pos="241300" algn="l"/>
              </a:tabLst>
              <a:defRPr/>
            </a:pPr>
            <a:endParaRPr kumimoji="0" lang="en-GB" sz="2400" b="0" i="0" u="none" strike="noStrike" kern="1200" cap="none" spc="-2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Carlito"/>
            </a:endParaRPr>
          </a:p>
          <a:p>
            <a:pPr marL="241300" marR="5080" lvl="0" indent="-228600" algn="l" defTabSz="914400" rtl="0" eaLnBrk="1" fontAlgn="auto" latinLnBrk="0" hangingPunct="1">
              <a:lnSpc>
                <a:spcPct val="90900"/>
              </a:lnSpc>
              <a:spcBef>
                <a:spcPts val="1645"/>
              </a:spcBef>
              <a:spcAft>
                <a:spcPts val="0"/>
              </a:spcAft>
              <a:buClrTx/>
              <a:buSzTx/>
              <a:buFont typeface="Arial"/>
              <a:buChar char="•"/>
              <a:tabLst>
                <a:tab pos="240665" algn="l"/>
                <a:tab pos="241300" algn="l"/>
              </a:tabLst>
              <a:defRPr/>
            </a:pP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All models 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produced </a:t>
            </a:r>
            <a:r>
              <a:rPr kumimoji="0" lang="en-GB" sz="2400" b="0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similar 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results 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with </a:t>
            </a:r>
            <a:r>
              <a:rPr kumimoji="0" lang="en-GB" sz="2400" b="0" i="0" u="none" strike="noStrike" kern="1200" cap="none" spc="-2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accuracy </a:t>
            </a:r>
            <a:r>
              <a:rPr kumimoji="0" lang="en-GB" sz="2400" b="0" i="0" u="none" strike="noStrike" kern="1200" cap="none" spc="-4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rate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of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about 83.33%. All models 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over </a:t>
            </a:r>
            <a:r>
              <a:rPr kumimoji="0" lang="en-GB" sz="2400" b="0" i="0" u="none" strike="noStrike" kern="1200" cap="none" spc="-2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predicted 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successful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landings. 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More  </a:t>
            </a:r>
            <a:r>
              <a:rPr kumimoji="0" lang="en-GB" sz="2400" b="0" i="0" u="none" strike="noStrike" kern="1200" cap="none" spc="-3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data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is </a:t>
            </a:r>
            <a:r>
              <a:rPr kumimoji="0" lang="en-GB" sz="2400" b="0" i="0" u="none" strike="noStrike" kern="1200" cap="none" spc="-1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needed </a:t>
            </a:r>
            <a:r>
              <a:rPr kumimoji="0" lang="en-GB" sz="2400" b="0" i="0" u="none" strike="noStrike" kern="1200" cap="none" spc="-3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for </a:t>
            </a:r>
            <a:r>
              <a:rPr kumimoji="0" lang="en-GB" sz="2400" b="0" i="0" u="none" strike="noStrike" kern="1200" cap="none" spc="-4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better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model </a:t>
            </a:r>
            <a:r>
              <a:rPr kumimoji="0" lang="en-GB" sz="2400" b="0" i="0" u="none" strike="noStrike" kern="1200" cap="none" spc="-2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determination </a:t>
            </a:r>
            <a:r>
              <a:rPr kumimoji="0" lang="en-GB" sz="2400" b="0" i="0" u="none" strike="noStrike" kern="1200" cap="none" spc="-5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and</a:t>
            </a:r>
            <a:r>
              <a:rPr kumimoji="0" lang="en-GB" sz="2400" b="0" i="0" u="none" strike="noStrike" kern="1200" cap="none" spc="204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 </a:t>
            </a:r>
            <a:r>
              <a:rPr kumimoji="0" lang="en-GB" sz="2400" b="0" i="0" u="none" strike="noStrike" kern="1200" cap="none" spc="-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Carlito"/>
              </a:rPr>
              <a:t>accuracy.</a:t>
            </a:r>
            <a:endParaRPr kumimoji="0" lang="en-GB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badi" panose="020B0604020104020204" pitchFamily="34" charset="0"/>
              <a:ea typeface="+mn-ea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52616739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GB" sz="3400" dirty="0">
                <a:solidFill>
                  <a:srgbClr val="0B49CB"/>
                </a:solidFill>
                <a:latin typeface="Abadi"/>
              </a:rPr>
              <a:t>Successful Launches Across Launch Sites</a:t>
            </a:r>
            <a:endParaRPr lang="en-US" sz="3400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E34E9AC0-2A06-1CA8-841C-E6EDC5185EF1}"/>
              </a:ext>
            </a:extLst>
          </p:cNvPr>
          <p:cNvSpPr txBox="1"/>
          <p:nvPr/>
        </p:nvSpPr>
        <p:spPr>
          <a:xfrm>
            <a:off x="848055" y="4249874"/>
            <a:ext cx="10751820" cy="2037994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ct val="90000"/>
              </a:lnSpc>
              <a:spcBef>
                <a:spcPts val="34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is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distribution of successful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across </a:t>
            </a:r>
            <a:r>
              <a:rPr sz="2400" dirty="0">
                <a:latin typeface="Abadi" panose="020B0604020104020204" pitchFamily="34" charset="0"/>
                <a:cs typeface="Carlito"/>
              </a:rPr>
              <a:t>all launch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sites.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CCAFS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LC-40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old name of  CCAFS SLC-40 </a:t>
            </a:r>
            <a:r>
              <a:rPr sz="2400" dirty="0">
                <a:latin typeface="Abadi" panose="020B0604020104020204" pitchFamily="34" charset="0"/>
                <a:cs typeface="Carlito"/>
              </a:rPr>
              <a:t>so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CCAFS </a:t>
            </a:r>
            <a:r>
              <a:rPr sz="2400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KSC </a:t>
            </a:r>
            <a:r>
              <a:rPr sz="2400" spc="-35" dirty="0">
                <a:latin typeface="Abadi" panose="020B0604020104020204" pitchFamily="34" charset="0"/>
                <a:cs typeface="Carlito"/>
              </a:rPr>
              <a:t>have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same amount </a:t>
            </a:r>
            <a:r>
              <a:rPr sz="2400" dirty="0">
                <a:latin typeface="Abadi" panose="020B0604020104020204" pitchFamily="34" charset="0"/>
                <a:cs typeface="Carlito"/>
              </a:rPr>
              <a:t>of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successful landings, but </a:t>
            </a:r>
            <a:r>
              <a:rPr sz="2400" dirty="0">
                <a:latin typeface="Abadi" panose="020B0604020104020204" pitchFamily="34" charset="0"/>
                <a:cs typeface="Carlito"/>
              </a:rPr>
              <a:t>a majority of the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where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performed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before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name </a:t>
            </a:r>
            <a:r>
              <a:rPr sz="2400" dirty="0">
                <a:latin typeface="Abadi" panose="020B0604020104020204" pitchFamily="34" charset="0"/>
                <a:cs typeface="Carlito"/>
              </a:rPr>
              <a:t>change.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VAFB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has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smallest share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successful 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landings.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may </a:t>
            </a:r>
            <a:r>
              <a:rPr sz="2400" dirty="0">
                <a:latin typeface="Abadi" panose="020B0604020104020204" pitchFamily="34" charset="0"/>
                <a:cs typeface="Carlito"/>
              </a:rPr>
              <a:t>be due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smaller sample </a:t>
            </a:r>
            <a:r>
              <a:rPr sz="2400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increase in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difficulty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launching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in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west</a:t>
            </a:r>
            <a:r>
              <a:rPr sz="2400" spc="-6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coast.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BCD71F4E-50E5-E58C-F0FA-23DC8BE76562}"/>
              </a:ext>
            </a:extLst>
          </p:cNvPr>
          <p:cNvSpPr/>
          <p:nvPr/>
        </p:nvSpPr>
        <p:spPr>
          <a:xfrm>
            <a:off x="4355591" y="1387261"/>
            <a:ext cx="2570988" cy="258165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35A05277-4E65-D36B-1F21-161249AE0224}"/>
              </a:ext>
            </a:extLst>
          </p:cNvPr>
          <p:cNvSpPr/>
          <p:nvPr/>
        </p:nvSpPr>
        <p:spPr>
          <a:xfrm>
            <a:off x="6926579" y="1395603"/>
            <a:ext cx="1085087" cy="66598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GB" sz="3400" dirty="0">
                <a:solidFill>
                  <a:srgbClr val="0B49CB"/>
                </a:solidFill>
                <a:latin typeface="Abadi"/>
              </a:rPr>
              <a:t>Highest Success Rate Launch Site</a:t>
            </a:r>
            <a:endParaRPr lang="en-US" sz="3400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08EF82AB-B8A2-05B9-2798-03A1E61FE111}"/>
              </a:ext>
            </a:extLst>
          </p:cNvPr>
          <p:cNvSpPr txBox="1"/>
          <p:nvPr/>
        </p:nvSpPr>
        <p:spPr>
          <a:xfrm>
            <a:off x="1024317" y="5068061"/>
            <a:ext cx="10006988" cy="7514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KSC LC-39A has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highest </a:t>
            </a:r>
            <a:r>
              <a:rPr sz="2400" dirty="0">
                <a:latin typeface="Abadi" panose="020B0604020104020204" pitchFamily="34" charset="0"/>
                <a:cs typeface="Carlito"/>
              </a:rPr>
              <a:t>success </a:t>
            </a:r>
            <a:r>
              <a:rPr sz="2400" spc="-40" dirty="0">
                <a:latin typeface="Abadi" panose="020B0604020104020204" pitchFamily="34" charset="0"/>
                <a:cs typeface="Carlito"/>
              </a:rPr>
              <a:t>rate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sz="2400" dirty="0">
                <a:latin typeface="Abadi" panose="020B0604020104020204" pitchFamily="34" charset="0"/>
                <a:cs typeface="Carlito"/>
              </a:rPr>
              <a:t>10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 and 3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failed</a:t>
            </a:r>
            <a:r>
              <a:rPr sz="2400" spc="-10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landings.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91B669BC-A3F4-D4FB-BA7B-07A8D67027E1}"/>
              </a:ext>
            </a:extLst>
          </p:cNvPr>
          <p:cNvSpPr/>
          <p:nvPr/>
        </p:nvSpPr>
        <p:spPr>
          <a:xfrm>
            <a:off x="4811267" y="2243327"/>
            <a:ext cx="2570988" cy="257098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5">
            <a:extLst>
              <a:ext uri="{FF2B5EF4-FFF2-40B4-BE49-F238E27FC236}">
                <a16:creationId xmlns:a16="http://schemas.microsoft.com/office/drawing/2014/main" id="{91CB8F1A-B859-5021-FA2C-A874C510E57A}"/>
              </a:ext>
            </a:extLst>
          </p:cNvPr>
          <p:cNvSpPr/>
          <p:nvPr/>
        </p:nvSpPr>
        <p:spPr>
          <a:xfrm>
            <a:off x="4558914" y="2068393"/>
            <a:ext cx="3401568" cy="15240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6">
            <a:extLst>
              <a:ext uri="{FF2B5EF4-FFF2-40B4-BE49-F238E27FC236}">
                <a16:creationId xmlns:a16="http://schemas.microsoft.com/office/drawing/2014/main" id="{4AC5085C-2AD6-608A-DBAA-16E29F6AD845}"/>
              </a:ext>
            </a:extLst>
          </p:cNvPr>
          <p:cNvSpPr/>
          <p:nvPr/>
        </p:nvSpPr>
        <p:spPr>
          <a:xfrm>
            <a:off x="7382255" y="2243327"/>
            <a:ext cx="324611" cy="304800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lnSpc>
                <a:spcPct val="110000"/>
              </a:lnSpc>
            </a:pPr>
            <a:r>
              <a:rPr lang="en-GB" sz="3100" dirty="0">
                <a:solidFill>
                  <a:srgbClr val="0B49CB"/>
                </a:solidFill>
                <a:latin typeface="Abadi"/>
              </a:rPr>
              <a:t>Payload Mass vs. Success vs. Booster  Version Category</a:t>
            </a:r>
            <a:endParaRPr lang="en-US" sz="3100" dirty="0">
              <a:solidFill>
                <a:srgbClr val="0B49CB"/>
              </a:solidFill>
              <a:latin typeface="Abadi"/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F35E028B-B167-3E43-9838-5F445DDDD735}"/>
              </a:ext>
            </a:extLst>
          </p:cNvPr>
          <p:cNvSpPr txBox="1"/>
          <p:nvPr/>
        </p:nvSpPr>
        <p:spPr>
          <a:xfrm>
            <a:off x="417958" y="4352740"/>
            <a:ext cx="11568046" cy="1737335"/>
          </a:xfrm>
          <a:prstGeom prst="rect">
            <a:avLst/>
          </a:prstGeom>
        </p:spPr>
        <p:txBody>
          <a:bodyPr vert="horz" wrap="square" lIns="0" tIns="38100" rIns="0" bIns="0" rtlCol="0">
            <a:spAutoFit/>
          </a:bodyPr>
          <a:lstStyle/>
          <a:p>
            <a:pPr marL="12700" marR="5080">
              <a:lnSpc>
                <a:spcPct val="91700"/>
              </a:lnSpc>
              <a:spcBef>
                <a:spcPts val="30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Plotly dashboard has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range </a:t>
            </a:r>
            <a:r>
              <a:rPr sz="2400" spc="-60" dirty="0">
                <a:latin typeface="Abadi" panose="020B0604020104020204" pitchFamily="34" charset="0"/>
                <a:cs typeface="Carlito"/>
              </a:rPr>
              <a:t>selector. </a:t>
            </a:r>
            <a:r>
              <a:rPr sz="2400" spc="-65" dirty="0">
                <a:latin typeface="Abadi" panose="020B0604020104020204" pitchFamily="34" charset="0"/>
                <a:cs typeface="Carlito"/>
              </a:rPr>
              <a:t>However, </a:t>
            </a:r>
            <a:r>
              <a:rPr sz="2400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is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set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from </a:t>
            </a:r>
            <a:r>
              <a:rPr sz="2400" dirty="0">
                <a:latin typeface="Abadi" panose="020B0604020104020204" pitchFamily="34" charset="0"/>
                <a:cs typeface="Carlito"/>
              </a:rPr>
              <a:t>0-10000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instead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the 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max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Payload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15600.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Class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indicates </a:t>
            </a:r>
            <a:r>
              <a:rPr sz="2400" dirty="0">
                <a:latin typeface="Abadi" panose="020B0604020104020204" pitchFamily="34" charset="0"/>
                <a:cs typeface="Carlito"/>
              </a:rPr>
              <a:t>1 </a:t>
            </a:r>
            <a:r>
              <a:rPr sz="2400" spc="-30" dirty="0">
                <a:latin typeface="Abadi" panose="020B0604020104020204" pitchFamily="34" charset="0"/>
                <a:cs typeface="Carlito"/>
              </a:rPr>
              <a:t>for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 and 0 </a:t>
            </a:r>
            <a:r>
              <a:rPr sz="2400" spc="-30" dirty="0">
                <a:latin typeface="Abadi" panose="020B0604020104020204" pitchFamily="34" charset="0"/>
                <a:cs typeface="Carlito"/>
              </a:rPr>
              <a:t>for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failure.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Scatter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plot also  accounts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for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version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category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in color </a:t>
            </a:r>
            <a:r>
              <a:rPr sz="2400" dirty="0">
                <a:latin typeface="Abadi" panose="020B0604020104020204" pitchFamily="34" charset="0"/>
                <a:cs typeface="Carlito"/>
              </a:rPr>
              <a:t>and number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launches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in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point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size.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In </a:t>
            </a:r>
            <a:r>
              <a:rPr sz="2400" dirty="0">
                <a:latin typeface="Abadi" panose="020B0604020104020204" pitchFamily="34" charset="0"/>
                <a:cs typeface="Carlito"/>
              </a:rPr>
              <a:t>this 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particular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range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0-6000,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interestingly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there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are two failed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payloads of </a:t>
            </a:r>
            <a:r>
              <a:rPr sz="2400" spc="-45" dirty="0">
                <a:latin typeface="Abadi" panose="020B0604020104020204" pitchFamily="34" charset="0"/>
                <a:cs typeface="Carlito"/>
              </a:rPr>
              <a:t>zero</a:t>
            </a:r>
            <a:r>
              <a:rPr sz="2400" spc="-30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kg.</a:t>
            </a:r>
          </a:p>
        </p:txBody>
      </p:sp>
      <p:sp>
        <p:nvSpPr>
          <p:cNvPr id="4" name="object 4">
            <a:extLst>
              <a:ext uri="{FF2B5EF4-FFF2-40B4-BE49-F238E27FC236}">
                <a16:creationId xmlns:a16="http://schemas.microsoft.com/office/drawing/2014/main" id="{AE9331B3-6C57-5620-B466-7FE2C27B81B0}"/>
              </a:ext>
            </a:extLst>
          </p:cNvPr>
          <p:cNvSpPr/>
          <p:nvPr/>
        </p:nvSpPr>
        <p:spPr>
          <a:xfrm>
            <a:off x="417958" y="1343396"/>
            <a:ext cx="11568046" cy="298156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9897AC96-EA42-B618-6C96-1EDBD9B40555}"/>
              </a:ext>
            </a:extLst>
          </p:cNvPr>
          <p:cNvSpPr txBox="1"/>
          <p:nvPr/>
        </p:nvSpPr>
        <p:spPr>
          <a:xfrm>
            <a:off x="734028" y="1394818"/>
            <a:ext cx="6507322" cy="46307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860040">
              <a:lnSpc>
                <a:spcPct val="120700"/>
              </a:lnSpc>
              <a:spcBef>
                <a:spcPts val="10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All models had virtually the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same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accuracy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on 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test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                         s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et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at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83.33% </a:t>
            </a:r>
            <a:r>
              <a:rPr sz="2400" spc="-45" dirty="0">
                <a:latin typeface="Abadi" panose="020B0604020104020204" pitchFamily="34" charset="0"/>
                <a:cs typeface="Carlito"/>
              </a:rPr>
              <a:t>accuracy.  </a:t>
            </a:r>
            <a:r>
              <a:rPr sz="2400" dirty="0">
                <a:latin typeface="Abadi" panose="020B0604020104020204" pitchFamily="34" charset="0"/>
                <a:cs typeface="Carlito"/>
              </a:rPr>
              <a:t>It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should be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noted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that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test size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  </a:t>
            </a:r>
            <a:r>
              <a:rPr lang="en-GB" sz="2400" dirty="0" err="1">
                <a:latin typeface="Abadi" panose="020B0604020104020204" pitchFamily="34" charset="0"/>
                <a:cs typeface="Carlito"/>
              </a:rPr>
              <a:t>i</a:t>
            </a:r>
            <a:r>
              <a:rPr sz="2400" dirty="0">
                <a:latin typeface="Abadi" panose="020B0604020104020204" pitchFamily="34" charset="0"/>
                <a:cs typeface="Carlito"/>
              </a:rPr>
              <a:t>s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small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at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only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sample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size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</a:t>
            </a:r>
            <a:r>
              <a:rPr sz="2400" spc="-204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18.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250"/>
              </a:spcBef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This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can cause large variance </a:t>
            </a:r>
            <a:r>
              <a:rPr sz="2400" dirty="0">
                <a:latin typeface="Abadi" panose="020B0604020104020204" pitchFamily="34" charset="0"/>
                <a:cs typeface="Carlito"/>
              </a:rPr>
              <a:t>in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accuracy results,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such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as those in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Decision </a:t>
            </a:r>
            <a:r>
              <a:rPr sz="2400" spc="-65" dirty="0">
                <a:latin typeface="Abadi" panose="020B0604020104020204" pitchFamily="34" charset="0"/>
                <a:cs typeface="Carlito"/>
              </a:rPr>
              <a:t>Tree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Classifier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model in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repeated</a:t>
            </a:r>
            <a:r>
              <a:rPr sz="2400" spc="6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runs.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0"/>
              </a:spcBef>
            </a:pPr>
            <a:r>
              <a:rPr sz="2400" spc="-55" dirty="0">
                <a:latin typeface="Abadi" panose="020B0604020104020204" pitchFamily="34" charset="0"/>
                <a:cs typeface="Carlito"/>
              </a:rPr>
              <a:t>We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likely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need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more data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determine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best</a:t>
            </a:r>
            <a:r>
              <a:rPr sz="2400" spc="114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model.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3" name="object 7">
            <a:extLst>
              <a:ext uri="{FF2B5EF4-FFF2-40B4-BE49-F238E27FC236}">
                <a16:creationId xmlns:a16="http://schemas.microsoft.com/office/drawing/2014/main" id="{5D417580-6B2D-480E-69B7-14E0462DFE12}"/>
              </a:ext>
            </a:extLst>
          </p:cNvPr>
          <p:cNvSpPr/>
          <p:nvPr/>
        </p:nvSpPr>
        <p:spPr>
          <a:xfrm>
            <a:off x="7016969" y="1547224"/>
            <a:ext cx="5076444" cy="333756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6">
            <a:extLst>
              <a:ext uri="{FF2B5EF4-FFF2-40B4-BE49-F238E27FC236}">
                <a16:creationId xmlns:a16="http://schemas.microsoft.com/office/drawing/2014/main" id="{CA6B166F-CAF2-6764-DA8F-F654AF96F672}"/>
              </a:ext>
            </a:extLst>
          </p:cNvPr>
          <p:cNvSpPr txBox="1"/>
          <p:nvPr/>
        </p:nvSpPr>
        <p:spPr>
          <a:xfrm>
            <a:off x="760676" y="4403237"/>
            <a:ext cx="10524935" cy="201798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58750">
              <a:lnSpc>
                <a:spcPct val="112500"/>
              </a:lnSpc>
              <a:spcBef>
                <a:spcPts val="100"/>
              </a:spcBef>
            </a:pPr>
            <a:r>
              <a:rPr sz="2000" spc="-5" dirty="0">
                <a:latin typeface="Abadi" panose="020B0604020104020204" pitchFamily="34" charset="0"/>
                <a:cs typeface="Carlito"/>
              </a:rPr>
              <a:t>Since </a:t>
            </a:r>
            <a:r>
              <a:rPr sz="2000" dirty="0">
                <a:latin typeface="Abadi" panose="020B0604020104020204" pitchFamily="34" charset="0"/>
                <a:cs typeface="Carlito"/>
              </a:rPr>
              <a:t>all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models </a:t>
            </a:r>
            <a:r>
              <a:rPr sz="2000" spc="-25" dirty="0">
                <a:latin typeface="Abadi" panose="020B0604020104020204" pitchFamily="34" charset="0"/>
                <a:cs typeface="Carlito"/>
              </a:rPr>
              <a:t>performed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same </a:t>
            </a:r>
            <a:r>
              <a:rPr sz="2000" spc="-25" dirty="0">
                <a:latin typeface="Abadi" panose="020B0604020104020204" pitchFamily="34" charset="0"/>
                <a:cs typeface="Carlito"/>
              </a:rPr>
              <a:t>for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test set,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confusion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matrix is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same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across </a:t>
            </a:r>
            <a:r>
              <a:rPr sz="2000" dirty="0">
                <a:latin typeface="Abadi" panose="020B0604020104020204" pitchFamily="34" charset="0"/>
                <a:cs typeface="Carlito"/>
              </a:rPr>
              <a:t>all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models.  The </a:t>
            </a:r>
            <a:r>
              <a:rPr sz="2000" spc="-15" dirty="0">
                <a:latin typeface="Abadi" panose="020B0604020104020204" pitchFamily="34" charset="0"/>
                <a:cs typeface="Carlito"/>
              </a:rPr>
              <a:t>models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predicted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12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landings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when the true label</a:t>
            </a:r>
            <a:r>
              <a:rPr sz="2000" spc="275" dirty="0">
                <a:latin typeface="Abadi" panose="020B0604020104020204" pitchFamily="34" charset="0"/>
                <a:cs typeface="Carlito"/>
              </a:rPr>
              <a:t>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was successful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landing.</a:t>
            </a:r>
            <a:endParaRPr sz="20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405"/>
              </a:spcBef>
            </a:pPr>
            <a:r>
              <a:rPr sz="20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sz="2000" spc="-15" dirty="0">
                <a:latin typeface="Abadi" panose="020B0604020104020204" pitchFamily="34" charset="0"/>
                <a:cs typeface="Carlito"/>
              </a:rPr>
              <a:t>models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predicted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3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unsuccessful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landings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when the true label </a:t>
            </a:r>
            <a:r>
              <a:rPr sz="2000" spc="-15" dirty="0">
                <a:latin typeface="Abadi" panose="020B0604020104020204" pitchFamily="34" charset="0"/>
                <a:cs typeface="Carlito"/>
              </a:rPr>
              <a:t>was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unsuccessful</a:t>
            </a:r>
            <a:r>
              <a:rPr sz="2000" spc="140" dirty="0">
                <a:latin typeface="Abadi" panose="020B0604020104020204" pitchFamily="34" charset="0"/>
                <a:cs typeface="Carlito"/>
              </a:rPr>
              <a:t>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landing.</a:t>
            </a:r>
            <a:endParaRPr sz="2000" dirty="0">
              <a:latin typeface="Abadi" panose="020B0604020104020204" pitchFamily="34" charset="0"/>
              <a:cs typeface="Carlito"/>
            </a:endParaRPr>
          </a:p>
          <a:p>
            <a:pPr marL="12700" marR="5080">
              <a:lnSpc>
                <a:spcPts val="2330"/>
              </a:lnSpc>
              <a:spcBef>
                <a:spcPts val="135"/>
              </a:spcBef>
            </a:pPr>
            <a:r>
              <a:rPr sz="2000" spc="-5" dirty="0">
                <a:latin typeface="Abadi" panose="020B0604020104020204" pitchFamily="34" charset="0"/>
                <a:cs typeface="Carlito"/>
              </a:rPr>
              <a:t>The </a:t>
            </a:r>
            <a:r>
              <a:rPr sz="2000" spc="-15" dirty="0">
                <a:latin typeface="Abadi" panose="020B0604020104020204" pitchFamily="34" charset="0"/>
                <a:cs typeface="Carlito"/>
              </a:rPr>
              <a:t>models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predicted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3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landings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when the true label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was unsuccessful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landings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(false positives).  </a:t>
            </a:r>
            <a:r>
              <a:rPr sz="2000" spc="-15" dirty="0">
                <a:latin typeface="Abadi" panose="020B0604020104020204" pitchFamily="34" charset="0"/>
                <a:cs typeface="Carlito"/>
              </a:rPr>
              <a:t>Our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models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over predict successful</a:t>
            </a:r>
            <a:r>
              <a:rPr sz="2000" spc="130" dirty="0">
                <a:latin typeface="Abadi" panose="020B0604020104020204" pitchFamily="34" charset="0"/>
                <a:cs typeface="Carlito"/>
              </a:rPr>
              <a:t>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landings.</a:t>
            </a:r>
            <a:endParaRPr sz="2000" dirty="0">
              <a:latin typeface="Abadi" panose="020B0604020104020204" pitchFamily="34" charset="0"/>
              <a:cs typeface="Carlito"/>
            </a:endParaRPr>
          </a:p>
        </p:txBody>
      </p:sp>
      <p:sp>
        <p:nvSpPr>
          <p:cNvPr id="3" name="object 7">
            <a:extLst>
              <a:ext uri="{FF2B5EF4-FFF2-40B4-BE49-F238E27FC236}">
                <a16:creationId xmlns:a16="http://schemas.microsoft.com/office/drawing/2014/main" id="{5087689A-4482-8F15-0D7F-314707464A80}"/>
              </a:ext>
            </a:extLst>
          </p:cNvPr>
          <p:cNvSpPr/>
          <p:nvPr/>
        </p:nvSpPr>
        <p:spPr>
          <a:xfrm>
            <a:off x="3342290" y="1418898"/>
            <a:ext cx="4222110" cy="294289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8">
            <a:extLst>
              <a:ext uri="{FF2B5EF4-FFF2-40B4-BE49-F238E27FC236}">
                <a16:creationId xmlns:a16="http://schemas.microsoft.com/office/drawing/2014/main" id="{539216BE-E97D-EBE9-8CB3-CCC57B742368}"/>
              </a:ext>
            </a:extLst>
          </p:cNvPr>
          <p:cNvSpPr txBox="1"/>
          <p:nvPr/>
        </p:nvSpPr>
        <p:spPr>
          <a:xfrm>
            <a:off x="7783292" y="1533533"/>
            <a:ext cx="2162175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000" spc="-15" dirty="0">
                <a:latin typeface="Abadi" panose="020B0604020104020204" pitchFamily="34" charset="0"/>
                <a:cs typeface="Carlito"/>
              </a:rPr>
              <a:t>Correct predictions are 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on </a:t>
            </a:r>
            <a:r>
              <a:rPr sz="2000" dirty="0">
                <a:latin typeface="Abadi" panose="020B0604020104020204" pitchFamily="34" charset="0"/>
                <a:cs typeface="Carlito"/>
              </a:rPr>
              <a:t>a </a:t>
            </a:r>
            <a:r>
              <a:rPr sz="2000" spc="-10" dirty="0">
                <a:latin typeface="Abadi" panose="020B0604020104020204" pitchFamily="34" charset="0"/>
                <a:cs typeface="Carlito"/>
              </a:rPr>
              <a:t>diagonal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from </a:t>
            </a:r>
            <a:r>
              <a:rPr sz="2000" spc="-15" dirty="0">
                <a:latin typeface="Abadi" panose="020B0604020104020204" pitchFamily="34" charset="0"/>
                <a:cs typeface="Carlito"/>
              </a:rPr>
              <a:t>top 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left </a:t>
            </a:r>
            <a:r>
              <a:rPr sz="2000" spc="-15" dirty="0">
                <a:latin typeface="Abadi" panose="020B0604020104020204" pitchFamily="34" charset="0"/>
                <a:cs typeface="Carlito"/>
              </a:rPr>
              <a:t>to </a:t>
            </a:r>
            <a:r>
              <a:rPr sz="2000" spc="-20" dirty="0">
                <a:latin typeface="Abadi" panose="020B0604020104020204" pitchFamily="34" charset="0"/>
                <a:cs typeface="Carlito"/>
              </a:rPr>
              <a:t>bottom</a:t>
            </a:r>
            <a:r>
              <a:rPr sz="2000" spc="-80" dirty="0">
                <a:latin typeface="Abadi" panose="020B0604020104020204" pitchFamily="34" charset="0"/>
                <a:cs typeface="Carlito"/>
              </a:rPr>
              <a:t> </a:t>
            </a:r>
            <a:r>
              <a:rPr sz="2000" spc="-5" dirty="0">
                <a:latin typeface="Abadi" panose="020B0604020104020204" pitchFamily="34" charset="0"/>
                <a:cs typeface="Carlito"/>
              </a:rPr>
              <a:t>right.</a:t>
            </a:r>
            <a:endParaRPr sz="20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D981377C-DAFF-E155-9757-644384542038}"/>
              </a:ext>
            </a:extLst>
          </p:cNvPr>
          <p:cNvSpPr txBox="1"/>
          <p:nvPr/>
        </p:nvSpPr>
        <p:spPr>
          <a:xfrm>
            <a:off x="770011" y="1347322"/>
            <a:ext cx="10612692" cy="5217454"/>
          </a:xfrm>
          <a:prstGeom prst="rect">
            <a:avLst/>
          </a:prstGeom>
        </p:spPr>
        <p:txBody>
          <a:bodyPr vert="horz" wrap="square" lIns="0" tIns="62230" rIns="0" bIns="0" rtlCol="0">
            <a:spAutoFit/>
          </a:bodyPr>
          <a:lstStyle/>
          <a:p>
            <a:pPr marL="354965" indent="-342900">
              <a:lnSpc>
                <a:spcPct val="100000"/>
              </a:lnSpc>
              <a:spcBef>
                <a:spcPts val="490"/>
              </a:spcBef>
              <a:buClr>
                <a:srgbClr val="C00000"/>
              </a:buClr>
              <a:buFont typeface="Wingdings" panose="05000000000000000000" pitchFamily="2" charset="2"/>
              <a:buChar char="§"/>
              <a:tabLst>
                <a:tab pos="196215" algn="l"/>
              </a:tabLst>
            </a:pPr>
            <a:r>
              <a:rPr lang="en-GB" sz="2400" spc="-5" dirty="0">
                <a:latin typeface="Abadi" panose="020B0604020104020204" pitchFamily="34" charset="0"/>
                <a:cs typeface="Carlito"/>
              </a:rPr>
              <a:t>The main objective is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develop </a:t>
            </a:r>
            <a:r>
              <a:rPr sz="2400" dirty="0">
                <a:latin typeface="Abadi" panose="020B0604020104020204" pitchFamily="34" charset="0"/>
                <a:cs typeface="Carlito"/>
              </a:rPr>
              <a:t>a machine learning model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for </a:t>
            </a:r>
            <a:r>
              <a:rPr sz="2400" dirty="0" err="1">
                <a:latin typeface="Abadi" panose="020B0604020104020204" pitchFamily="34" charset="0"/>
                <a:cs typeface="Carlito"/>
              </a:rPr>
              <a:t>SpaceY</a:t>
            </a:r>
            <a:r>
              <a:rPr sz="2400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 err="1">
                <a:latin typeface="Abadi" panose="020B0604020104020204" pitchFamily="34" charset="0"/>
                <a:cs typeface="Carlito"/>
              </a:rPr>
              <a:t>wh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ich we</a:t>
            </a:r>
            <a:r>
              <a:rPr sz="240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want to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bid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against</a:t>
            </a:r>
            <a:r>
              <a:rPr sz="2400" spc="-70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SpaceX</a:t>
            </a:r>
          </a:p>
          <a:p>
            <a:pPr marL="354965" indent="-342900">
              <a:lnSpc>
                <a:spcPct val="100000"/>
              </a:lnSpc>
              <a:spcBef>
                <a:spcPts val="395"/>
              </a:spcBef>
              <a:buClr>
                <a:srgbClr val="C00000"/>
              </a:buClr>
              <a:buFont typeface="Wingdings" panose="05000000000000000000" pitchFamily="2" charset="2"/>
              <a:buChar char="§"/>
              <a:tabLst>
                <a:tab pos="196215" algn="l"/>
              </a:tabLst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The goal </a:t>
            </a:r>
            <a:r>
              <a:rPr sz="2400" dirty="0">
                <a:latin typeface="Abadi" panose="020B0604020104020204" pitchFamily="34" charset="0"/>
                <a:cs typeface="Carlito"/>
              </a:rPr>
              <a:t>of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model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is able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predict when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 the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Stage </a:t>
            </a:r>
            <a:r>
              <a:rPr sz="2400" dirty="0">
                <a:latin typeface="Abadi" panose="020B0604020104020204" pitchFamily="34" charset="0"/>
                <a:cs typeface="Carlito"/>
              </a:rPr>
              <a:t>1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will successfully </a:t>
            </a:r>
            <a:r>
              <a:rPr sz="2400" dirty="0">
                <a:latin typeface="Abadi" panose="020B0604020104020204" pitchFamily="34" charset="0"/>
                <a:cs typeface="Carlito"/>
              </a:rPr>
              <a:t>land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35" dirty="0">
                <a:latin typeface="Abadi" panose="020B0604020104020204" pitchFamily="34" charset="0"/>
                <a:cs typeface="Carlito"/>
              </a:rPr>
              <a:t>save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~$100 million</a:t>
            </a:r>
            <a:r>
              <a:rPr sz="2400" spc="-110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USD</a:t>
            </a:r>
          </a:p>
          <a:p>
            <a:pPr marL="354965" indent="-342900">
              <a:lnSpc>
                <a:spcPct val="100000"/>
              </a:lnSpc>
              <a:spcBef>
                <a:spcPts val="409"/>
              </a:spcBef>
              <a:buClr>
                <a:srgbClr val="C00000"/>
              </a:buClr>
              <a:buFont typeface="Wingdings" panose="05000000000000000000" pitchFamily="2" charset="2"/>
              <a:buChar char="§"/>
              <a:tabLst>
                <a:tab pos="196215" algn="l"/>
              </a:tabLst>
            </a:pPr>
            <a:r>
              <a:rPr lang="en-GB" sz="2400" spc="-5" dirty="0">
                <a:latin typeface="Abadi" panose="020B0604020104020204" pitchFamily="34" charset="0"/>
                <a:cs typeface="Carlito"/>
              </a:rPr>
              <a:t>We u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sed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from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public </a:t>
            </a:r>
            <a:r>
              <a:rPr sz="2400" dirty="0">
                <a:latin typeface="Abadi" panose="020B0604020104020204" pitchFamily="34" charset="0"/>
                <a:cs typeface="Carlito"/>
              </a:rPr>
              <a:t>SpaceX API and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W</a:t>
            </a:r>
            <a:r>
              <a:rPr sz="2400" spc="-5" dirty="0" err="1">
                <a:latin typeface="Abadi" panose="020B0604020104020204" pitchFamily="34" charset="0"/>
                <a:cs typeface="Carlito"/>
              </a:rPr>
              <a:t>eb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S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craping </a:t>
            </a:r>
            <a:r>
              <a:rPr sz="2400" dirty="0">
                <a:latin typeface="Abadi" panose="020B0604020104020204" pitchFamily="34" charset="0"/>
                <a:cs typeface="Carlito"/>
              </a:rPr>
              <a:t>SpaceX Wikipedia</a:t>
            </a:r>
            <a:r>
              <a:rPr sz="2400" spc="-19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page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354965" indent="-342900">
              <a:lnSpc>
                <a:spcPct val="100000"/>
              </a:lnSpc>
              <a:spcBef>
                <a:spcPts val="400"/>
              </a:spcBef>
              <a:buClr>
                <a:srgbClr val="C00000"/>
              </a:buClr>
              <a:buFont typeface="Wingdings" panose="05000000000000000000" pitchFamily="2" charset="2"/>
              <a:buChar char="§"/>
              <a:tabLst>
                <a:tab pos="196215" algn="l"/>
              </a:tabLst>
            </a:pPr>
            <a:r>
              <a:rPr lang="en-GB" sz="2400" spc="-25" dirty="0">
                <a:latin typeface="Abadi" panose="020B0604020104020204" pitchFamily="34" charset="0"/>
                <a:cs typeface="Carlito"/>
              </a:rPr>
              <a:t>We c</a:t>
            </a:r>
            <a:r>
              <a:rPr sz="2400" spc="-25" dirty="0" err="1">
                <a:latin typeface="Abadi" panose="020B0604020104020204" pitchFamily="34" charset="0"/>
                <a:cs typeface="Carlito"/>
              </a:rPr>
              <a:t>reated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 data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labels </a:t>
            </a:r>
            <a:r>
              <a:rPr sz="2400" dirty="0">
                <a:latin typeface="Abadi" panose="020B0604020104020204" pitchFamily="34" charset="0"/>
                <a:cs typeface="Carlito"/>
              </a:rPr>
              <a:t>and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stored data into </a:t>
            </a:r>
            <a:r>
              <a:rPr sz="2400" dirty="0">
                <a:latin typeface="Abadi" panose="020B0604020104020204" pitchFamily="34" charset="0"/>
                <a:cs typeface="Carlito"/>
              </a:rPr>
              <a:t>a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 SQL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database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354965" indent="-342900">
              <a:lnSpc>
                <a:spcPct val="100000"/>
              </a:lnSpc>
              <a:spcBef>
                <a:spcPts val="395"/>
              </a:spcBef>
              <a:buClr>
                <a:srgbClr val="C00000"/>
              </a:buClr>
              <a:buFont typeface="Wingdings" panose="05000000000000000000" pitchFamily="2" charset="2"/>
              <a:buChar char="§"/>
              <a:tabLst>
                <a:tab pos="196215" algn="l"/>
              </a:tabLst>
            </a:pPr>
            <a:r>
              <a:rPr lang="en-GB" sz="2400" spc="-25" dirty="0">
                <a:latin typeface="Abadi" panose="020B0604020104020204" pitchFamily="34" charset="0"/>
                <a:cs typeface="Carlito"/>
              </a:rPr>
              <a:t>We c</a:t>
            </a:r>
            <a:r>
              <a:rPr sz="2400" spc="-25" dirty="0" err="1">
                <a:latin typeface="Abadi" panose="020B0604020104020204" pitchFamily="34" charset="0"/>
                <a:cs typeface="Carlito"/>
              </a:rPr>
              <a:t>reated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dashboard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for</a:t>
            </a:r>
            <a:r>
              <a:rPr sz="2400" spc="-125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visualization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354965" indent="-342900">
              <a:lnSpc>
                <a:spcPct val="100000"/>
              </a:lnSpc>
              <a:spcBef>
                <a:spcPts val="405"/>
              </a:spcBef>
              <a:buClr>
                <a:srgbClr val="C00000"/>
              </a:buClr>
              <a:buFont typeface="Wingdings" panose="05000000000000000000" pitchFamily="2" charset="2"/>
              <a:buChar char="§"/>
              <a:tabLst>
                <a:tab pos="196215" algn="l"/>
              </a:tabLst>
            </a:pPr>
            <a:r>
              <a:rPr sz="2400" spc="-50" dirty="0">
                <a:latin typeface="Abadi" panose="020B0604020104020204" pitchFamily="34" charset="0"/>
                <a:cs typeface="Carlito"/>
              </a:rPr>
              <a:t>We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created </a:t>
            </a:r>
            <a:r>
              <a:rPr sz="2400" dirty="0">
                <a:latin typeface="Abadi" panose="020B0604020104020204" pitchFamily="34" charset="0"/>
                <a:cs typeface="Carlito"/>
              </a:rPr>
              <a:t>a machine learning model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sz="2400" dirty="0">
                <a:latin typeface="Abadi" panose="020B0604020104020204" pitchFamily="34" charset="0"/>
                <a:cs typeface="Carlito"/>
              </a:rPr>
              <a:t>an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accuracy of</a:t>
            </a:r>
            <a:r>
              <a:rPr sz="2400" spc="-10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83%</a:t>
            </a:r>
          </a:p>
          <a:p>
            <a:pPr marL="354965" marR="276860" indent="-342900">
              <a:lnSpc>
                <a:spcPts val="2160"/>
              </a:lnSpc>
              <a:spcBef>
                <a:spcPts val="635"/>
              </a:spcBef>
              <a:buClr>
                <a:srgbClr val="C00000"/>
              </a:buClr>
              <a:buFont typeface="Wingdings" panose="05000000000000000000" pitchFamily="2" charset="2"/>
              <a:buChar char="§"/>
              <a:tabLst>
                <a:tab pos="196215" algn="l"/>
              </a:tabLst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Allon </a:t>
            </a:r>
            <a:r>
              <a:rPr sz="2400" dirty="0">
                <a:latin typeface="Abadi" panose="020B0604020104020204" pitchFamily="34" charset="0"/>
                <a:cs typeface="Carlito"/>
              </a:rPr>
              <a:t>Mask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SpaceY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can use </a:t>
            </a:r>
            <a:r>
              <a:rPr sz="2400" dirty="0">
                <a:latin typeface="Abadi" panose="020B0604020104020204" pitchFamily="34" charset="0"/>
                <a:cs typeface="Carlito"/>
              </a:rPr>
              <a:t>this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highly accurate </a:t>
            </a:r>
            <a:r>
              <a:rPr sz="2400" dirty="0">
                <a:latin typeface="Abadi" panose="020B0604020104020204" pitchFamily="34" charset="0"/>
                <a:cs typeface="Carlito"/>
              </a:rPr>
              <a:t>model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predict whether </a:t>
            </a:r>
            <a:r>
              <a:rPr sz="2400" dirty="0">
                <a:latin typeface="Abadi" panose="020B0604020104020204" pitchFamily="34" charset="0"/>
                <a:cs typeface="Carlito"/>
              </a:rPr>
              <a:t>a  launch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will </a:t>
            </a:r>
            <a:r>
              <a:rPr sz="2400" spc="-35" dirty="0">
                <a:latin typeface="Abadi" panose="020B0604020104020204" pitchFamily="34" charset="0"/>
                <a:cs typeface="Carlito"/>
              </a:rPr>
              <a:t>have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Stage </a:t>
            </a:r>
            <a:r>
              <a:rPr sz="2400" dirty="0">
                <a:latin typeface="Abadi" panose="020B0604020104020204" pitchFamily="34" charset="0"/>
                <a:cs typeface="Carlito"/>
              </a:rPr>
              <a:t>1 landing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or not. Based on this work, it can be decided either to launch or not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354965" marR="5080" indent="-342900">
              <a:lnSpc>
                <a:spcPts val="2200"/>
              </a:lnSpc>
              <a:spcBef>
                <a:spcPts val="605"/>
              </a:spcBef>
              <a:buClr>
                <a:srgbClr val="C00000"/>
              </a:buClr>
              <a:buFont typeface="Wingdings" panose="05000000000000000000" pitchFamily="2" charset="2"/>
              <a:buChar char="§"/>
              <a:tabLst>
                <a:tab pos="196215" algn="l"/>
              </a:tabLst>
            </a:pPr>
            <a:r>
              <a:rPr lang="en-GB" sz="2400" spc="-20" dirty="0">
                <a:latin typeface="Abadi" panose="020B0604020104020204" pitchFamily="34" charset="0"/>
                <a:cs typeface="Carlito"/>
              </a:rPr>
              <a:t>M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ore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should </a:t>
            </a:r>
            <a:r>
              <a:rPr sz="2400" dirty="0">
                <a:latin typeface="Abadi" panose="020B0604020104020204" pitchFamily="34" charset="0"/>
                <a:cs typeface="Carlito"/>
              </a:rPr>
              <a:t>be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collected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to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better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determine </a:t>
            </a:r>
            <a:r>
              <a:rPr sz="2400" dirty="0">
                <a:latin typeface="Abadi" panose="020B0604020104020204" pitchFamily="34" charset="0"/>
                <a:cs typeface="Carlito"/>
              </a:rPr>
              <a:t>the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best </a:t>
            </a:r>
            <a:r>
              <a:rPr sz="2400" dirty="0">
                <a:latin typeface="Abadi" panose="020B0604020104020204" pitchFamily="34" charset="0"/>
                <a:cs typeface="Carlito"/>
              </a:rPr>
              <a:t>machine learning model  and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improve</a:t>
            </a:r>
            <a:r>
              <a:rPr sz="2400" spc="-3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accuracy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295"/>
              </a:spcBef>
              <a:buNone/>
            </a:pPr>
            <a:r>
              <a:rPr lang="en-GB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GitHub </a:t>
            </a:r>
            <a:r>
              <a:rPr lang="en-GB" spc="-10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repository</a:t>
            </a:r>
            <a:r>
              <a:rPr lang="en-GB" spc="-40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lang="en-GB" spc="-5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url:</a:t>
            </a:r>
            <a:endParaRPr lang="en-GB" dirty="0">
              <a:solidFill>
                <a:srgbClr val="0948CB"/>
              </a:solidFill>
              <a:latin typeface="Abadi" panose="020B0604020104020204" pitchFamily="34" charset="0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GB" sz="2400" u="heavy" spc="-10" dirty="0">
                <a:solidFill>
                  <a:srgbClr val="800080"/>
                </a:solidFill>
                <a:uFill>
                  <a:solidFill>
                    <a:srgbClr val="800080"/>
                  </a:solidFill>
                </a:uFill>
                <a:latin typeface="Carlito"/>
                <a:cs typeface="Carlito"/>
              </a:rPr>
              <a:t>https://github.com/manwar18/Applied-Data-Science-Capstone/tree/main</a:t>
            </a:r>
            <a:endParaRPr lang="en-GB" sz="2000" dirty="0"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endParaRPr lang="en-GB" sz="2400" u="heavy" spc="-5" dirty="0">
              <a:solidFill>
                <a:srgbClr val="404040"/>
              </a:solidFill>
              <a:uFill>
                <a:solidFill>
                  <a:srgbClr val="404040"/>
                </a:solidFill>
              </a:uFill>
              <a:latin typeface="Carlito"/>
              <a:cs typeface="Carlito"/>
            </a:endParaRPr>
          </a:p>
          <a:p>
            <a:pPr marL="0" indent="0">
              <a:lnSpc>
                <a:spcPct val="100000"/>
              </a:lnSpc>
              <a:spcBef>
                <a:spcPts val="5"/>
              </a:spcBef>
              <a:buNone/>
            </a:pPr>
            <a:r>
              <a:rPr lang="en-GB" spc="-5" dirty="0">
                <a:solidFill>
                  <a:srgbClr val="0948CB"/>
                </a:solidFill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Instructors:</a:t>
            </a:r>
            <a:endParaRPr lang="en-GB" dirty="0">
              <a:solidFill>
                <a:srgbClr val="0948CB"/>
              </a:solidFill>
              <a:latin typeface="Abadi" panose="020B0604020104020204" pitchFamily="34" charset="0"/>
              <a:cs typeface="Carlito"/>
            </a:endParaRPr>
          </a:p>
          <a:p>
            <a:pPr marL="0" indent="0" algn="l">
              <a:buNone/>
            </a:pP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Rav Ahuja, Alex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Aklson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Aije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Egwaikhide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, Svetlana Levitan, Romeo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Kienzler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Polong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 Lin, Joseph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Santarcangelo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, Azim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Hirjani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,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Hima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 Vasudevan,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Saishruthi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 Swaminathan, Saeed </a:t>
            </a:r>
            <a:r>
              <a:rPr lang="en-GB" sz="2400" i="0" dirty="0" err="1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Aghabozorgi</a:t>
            </a:r>
            <a:r>
              <a:rPr lang="en-GB" sz="2400" i="0" dirty="0">
                <a:solidFill>
                  <a:srgbClr val="24292F"/>
                </a:solidFill>
                <a:effectLst/>
                <a:latin typeface="Abadi" panose="020B0604020104020204" pitchFamily="34" charset="0"/>
              </a:rPr>
              <a:t>, Yan Luo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2" name="object 7">
            <a:extLst>
              <a:ext uri="{FF2B5EF4-FFF2-40B4-BE49-F238E27FC236}">
                <a16:creationId xmlns:a16="http://schemas.microsoft.com/office/drawing/2014/main" id="{A8BCEDB1-A762-71CA-12FD-65B21E2A9532}"/>
              </a:ext>
            </a:extLst>
          </p:cNvPr>
          <p:cNvSpPr/>
          <p:nvPr/>
        </p:nvSpPr>
        <p:spPr>
          <a:xfrm>
            <a:off x="8765733" y="1362485"/>
            <a:ext cx="3373717" cy="324177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850FE5-72CF-A65D-C85A-6E6DEB45E7FE}"/>
              </a:ext>
            </a:extLst>
          </p:cNvPr>
          <p:cNvSpPr txBox="1"/>
          <p:nvPr/>
        </p:nvSpPr>
        <p:spPr>
          <a:xfrm>
            <a:off x="8662222" y="4661840"/>
            <a:ext cx="3571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GB" sz="1800" spc="-5" dirty="0">
                <a:latin typeface="Carlito"/>
                <a:cs typeface="Carlito"/>
              </a:rPr>
              <a:t>SpaceX </a:t>
            </a:r>
            <a:r>
              <a:rPr lang="en-GB" sz="1800" spc="-20" dirty="0">
                <a:latin typeface="Carlito"/>
                <a:cs typeface="Carlito"/>
              </a:rPr>
              <a:t>Falcon </a:t>
            </a:r>
            <a:r>
              <a:rPr lang="en-GB" sz="1800" dirty="0">
                <a:latin typeface="Carlito"/>
                <a:cs typeface="Carlito"/>
              </a:rPr>
              <a:t>9 </a:t>
            </a:r>
            <a:r>
              <a:rPr lang="en-GB" sz="1800" spc="-25" dirty="0">
                <a:latin typeface="Carlito"/>
                <a:cs typeface="Carlito"/>
              </a:rPr>
              <a:t>Rocket </a:t>
            </a:r>
            <a:r>
              <a:rPr lang="en-GB" sz="1800" dirty="0">
                <a:latin typeface="Carlito"/>
                <a:cs typeface="Carlito"/>
              </a:rPr>
              <a:t>– </a:t>
            </a:r>
            <a:r>
              <a:rPr lang="en-GB" sz="1800" spc="-5" dirty="0">
                <a:latin typeface="Carlito"/>
                <a:cs typeface="Carlito"/>
              </a:rPr>
              <a:t>The</a:t>
            </a:r>
            <a:r>
              <a:rPr lang="en-GB" sz="1800" spc="-185" dirty="0">
                <a:latin typeface="Carlito"/>
                <a:cs typeface="Carlito"/>
              </a:rPr>
              <a:t> </a:t>
            </a:r>
            <a:r>
              <a:rPr lang="en-GB" sz="1800" spc="-45" dirty="0">
                <a:latin typeface="Carlito"/>
                <a:cs typeface="Carlito"/>
              </a:rPr>
              <a:t>Verge</a:t>
            </a:r>
            <a:endParaRPr lang="en-GB" sz="1800" dirty="0">
              <a:latin typeface="Carlito"/>
              <a:cs typeface="Carlito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ABB21B-D006-C64F-37D1-7C13DC1AA980}"/>
              </a:ext>
            </a:extLst>
          </p:cNvPr>
          <p:cNvSpPr txBox="1"/>
          <p:nvPr/>
        </p:nvSpPr>
        <p:spPr>
          <a:xfrm>
            <a:off x="701947" y="1360961"/>
            <a:ext cx="6466111" cy="49398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4130">
              <a:lnSpc>
                <a:spcPct val="100000"/>
              </a:lnSpc>
              <a:spcBef>
                <a:spcPts val="850"/>
              </a:spcBef>
              <a:tabLst>
                <a:tab pos="253365" algn="l"/>
                <a:tab pos="254000" algn="l"/>
              </a:tabLst>
            </a:pPr>
            <a:r>
              <a:rPr lang="en-GB" sz="2800" b="1" spc="-20" dirty="0">
                <a:solidFill>
                  <a:srgbClr val="FF0000"/>
                </a:solidFill>
                <a:latin typeface="Abadi" panose="020B0604020104020204" pitchFamily="34" charset="0"/>
                <a:cs typeface="Carlito"/>
              </a:rPr>
              <a:t>Background</a:t>
            </a:r>
          </a:p>
          <a:p>
            <a:pPr marL="253365" indent="-229235">
              <a:lnSpc>
                <a:spcPct val="100000"/>
              </a:lnSpc>
              <a:spcBef>
                <a:spcPts val="850"/>
              </a:spcBef>
              <a:buFont typeface="Arial"/>
              <a:buChar char="•"/>
              <a:tabLst>
                <a:tab pos="253365" algn="l"/>
                <a:tab pos="254000" algn="l"/>
              </a:tabLst>
            </a:pPr>
            <a:r>
              <a:rPr lang="en-GB" sz="2400" spc="-20" dirty="0">
                <a:latin typeface="Abadi" panose="020B0604020104020204" pitchFamily="34" charset="0"/>
                <a:cs typeface="Carlito"/>
              </a:rPr>
              <a:t>Commercial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Space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Age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is</a:t>
            </a:r>
            <a:r>
              <a:rPr lang="en-GB" sz="2400" spc="50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Here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253365" algn="l"/>
                <a:tab pos="254000" algn="l"/>
              </a:tabLst>
            </a:pPr>
            <a:r>
              <a:rPr lang="en-GB" sz="2400" spc="-15" dirty="0">
                <a:latin typeface="Abadi" panose="020B0604020104020204" pitchFamily="34" charset="0"/>
                <a:cs typeface="Carlito"/>
              </a:rPr>
              <a:t>Space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X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has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best pricing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($62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million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vs.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$165 million</a:t>
            </a:r>
            <a:r>
              <a:rPr lang="en-GB" sz="2400" spc="2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USD)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695"/>
              </a:spcBef>
              <a:buFont typeface="Arial"/>
              <a:buChar char="•"/>
              <a:tabLst>
                <a:tab pos="253365" algn="l"/>
                <a:tab pos="254000" algn="l"/>
              </a:tabLst>
            </a:pPr>
            <a:r>
              <a:rPr lang="en-GB" sz="2400" spc="-25" dirty="0">
                <a:latin typeface="Abadi" panose="020B0604020104020204" pitchFamily="34" charset="0"/>
                <a:cs typeface="Carlito"/>
              </a:rPr>
              <a:t>Largely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due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to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ability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to recover </a:t>
            </a:r>
            <a:r>
              <a:rPr lang="en-GB" sz="2400" spc="-15" dirty="0">
                <a:latin typeface="Abadi" panose="020B0604020104020204" pitchFamily="34" charset="0"/>
                <a:cs typeface="Carlito"/>
              </a:rPr>
              <a:t>part </a:t>
            </a:r>
            <a:r>
              <a:rPr lang="en-GB" sz="2400" dirty="0">
                <a:latin typeface="Abadi" panose="020B0604020104020204" pitchFamily="34" charset="0"/>
                <a:cs typeface="Carlito"/>
              </a:rPr>
              <a:t>of </a:t>
            </a:r>
            <a:r>
              <a:rPr lang="en-GB" sz="2400" spc="-45" dirty="0">
                <a:latin typeface="Abadi" panose="020B0604020104020204" pitchFamily="34" charset="0"/>
                <a:cs typeface="Carlito"/>
              </a:rPr>
              <a:t>rocket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(Stage</a:t>
            </a:r>
            <a:r>
              <a:rPr lang="en-GB" sz="2400" spc="13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1)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 marL="253365" indent="-229235">
              <a:lnSpc>
                <a:spcPct val="100000"/>
              </a:lnSpc>
              <a:spcBef>
                <a:spcPts val="700"/>
              </a:spcBef>
              <a:buFont typeface="Arial"/>
              <a:buChar char="•"/>
              <a:tabLst>
                <a:tab pos="253365" algn="l"/>
                <a:tab pos="254000" algn="l"/>
              </a:tabLst>
            </a:pPr>
            <a:r>
              <a:rPr lang="en-GB" sz="2400" spc="-15" dirty="0">
                <a:latin typeface="Abadi" panose="020B0604020104020204" pitchFamily="34" charset="0"/>
                <a:cs typeface="Carlito"/>
              </a:rPr>
              <a:t>Space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Y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wants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to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compete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with </a:t>
            </a:r>
            <a:r>
              <a:rPr lang="en-GB" sz="2400" spc="-10" dirty="0">
                <a:latin typeface="Abadi" panose="020B0604020104020204" pitchFamily="34" charset="0"/>
                <a:cs typeface="Carlito"/>
              </a:rPr>
              <a:t>Space</a:t>
            </a:r>
            <a:r>
              <a:rPr lang="en-GB" sz="2400" spc="60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X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buClr>
                <a:srgbClr val="BB562C"/>
              </a:buClr>
              <a:buFont typeface="Arial"/>
              <a:buChar char="•"/>
            </a:pPr>
            <a:endParaRPr lang="en-GB" sz="2000" dirty="0">
              <a:latin typeface="Abadi" panose="020B0604020104020204" pitchFamily="34" charset="0"/>
              <a:cs typeface="Carlito"/>
            </a:endParaRPr>
          </a:p>
          <a:p>
            <a:pPr>
              <a:lnSpc>
                <a:spcPct val="100000"/>
              </a:lnSpc>
              <a:spcBef>
                <a:spcPts val="15"/>
              </a:spcBef>
              <a:buClr>
                <a:srgbClr val="BB562C"/>
              </a:buClr>
            </a:pPr>
            <a:r>
              <a:rPr lang="en-GB" sz="2800" b="1" dirty="0">
                <a:solidFill>
                  <a:srgbClr val="FF0000"/>
                </a:solidFill>
                <a:latin typeface="Abadi" panose="020B0604020104020204" pitchFamily="34" charset="0"/>
                <a:cs typeface="Carlito"/>
              </a:rPr>
              <a:t>Problem</a:t>
            </a:r>
          </a:p>
          <a:p>
            <a:pPr marL="240665" marR="591185" indent="-240665">
              <a:lnSpc>
                <a:spcPts val="2510"/>
              </a:lnSpc>
              <a:spcBef>
                <a:spcPts val="900"/>
              </a:spcBef>
              <a:buFont typeface="Arial"/>
              <a:buChar char="•"/>
              <a:tabLst>
                <a:tab pos="240665" algn="l"/>
                <a:tab pos="241300" algn="l"/>
              </a:tabLst>
            </a:pPr>
            <a:r>
              <a:rPr lang="en-GB" sz="2400" spc="-10" dirty="0">
                <a:latin typeface="Abadi" panose="020B0604020104020204" pitchFamily="34" charset="0"/>
                <a:cs typeface="Carlito"/>
              </a:rPr>
              <a:t>Space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Y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tasks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us </a:t>
            </a:r>
            <a:r>
              <a:rPr lang="en-GB" sz="2400" spc="-30" dirty="0">
                <a:latin typeface="Abadi" panose="020B0604020104020204" pitchFamily="34" charset="0"/>
                <a:cs typeface="Carlito"/>
              </a:rPr>
              <a:t>to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train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a machine learning model </a:t>
            </a:r>
            <a:r>
              <a:rPr lang="en-GB" sz="2400" spc="-60" dirty="0">
                <a:latin typeface="Abadi" panose="020B0604020104020204" pitchFamily="34" charset="0"/>
                <a:cs typeface="Carlito"/>
              </a:rPr>
              <a:t>to  </a:t>
            </a:r>
            <a:r>
              <a:rPr lang="en-GB" sz="2400" spc="-20" dirty="0">
                <a:latin typeface="Abadi" panose="020B0604020104020204" pitchFamily="34" charset="0"/>
                <a:cs typeface="Carlito"/>
              </a:rPr>
              <a:t>predict successful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Stage </a:t>
            </a:r>
            <a:r>
              <a:rPr lang="en-GB" sz="2400" spc="-5" dirty="0">
                <a:latin typeface="Abadi" panose="020B0604020104020204" pitchFamily="34" charset="0"/>
                <a:cs typeface="Carlito"/>
              </a:rPr>
              <a:t>1</a:t>
            </a:r>
            <a:r>
              <a:rPr lang="en-GB" sz="2400" spc="45" dirty="0">
                <a:latin typeface="Abadi" panose="020B0604020104020204" pitchFamily="34" charset="0"/>
                <a:cs typeface="Carlito"/>
              </a:rPr>
              <a:t> </a:t>
            </a:r>
            <a:r>
              <a:rPr lang="en-GB" sz="2400" spc="-25" dirty="0">
                <a:latin typeface="Abadi" panose="020B0604020104020204" pitchFamily="34" charset="0"/>
                <a:cs typeface="Carlito"/>
              </a:rPr>
              <a:t>recovery</a:t>
            </a:r>
            <a:endParaRPr lang="en-GB" sz="24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645534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3">
            <a:extLst>
              <a:ext uri="{FF2B5EF4-FFF2-40B4-BE49-F238E27FC236}">
                <a16:creationId xmlns:a16="http://schemas.microsoft.com/office/drawing/2014/main" id="{23451973-F7C8-948F-E3B0-2E62F8659BE3}"/>
              </a:ext>
            </a:extLst>
          </p:cNvPr>
          <p:cNvSpPr txBox="1"/>
          <p:nvPr/>
        </p:nvSpPr>
        <p:spPr>
          <a:xfrm>
            <a:off x="791031" y="1613295"/>
            <a:ext cx="10286872" cy="4055596"/>
          </a:xfrm>
          <a:prstGeom prst="rect">
            <a:avLst/>
          </a:prstGeom>
        </p:spPr>
        <p:txBody>
          <a:bodyPr vert="horz" wrap="square" lIns="0" tIns="61594" rIns="0" bIns="0" rtlCol="0">
            <a:spAutoFit/>
          </a:bodyPr>
          <a:lstStyle/>
          <a:p>
            <a:pPr marL="241300" indent="-229235">
              <a:lnSpc>
                <a:spcPct val="100000"/>
              </a:lnSpc>
              <a:spcBef>
                <a:spcPts val="484"/>
              </a:spcBef>
              <a:buFont typeface="Arial"/>
              <a:buChar char="•"/>
              <a:tabLst>
                <a:tab pos="240665" algn="l"/>
                <a:tab pos="241935" algn="l"/>
              </a:tabLst>
            </a:pPr>
            <a:r>
              <a:rPr sz="2800" spc="-35" dirty="0">
                <a:latin typeface="Abadi" panose="020B0604020104020204" pitchFamily="34" charset="0"/>
                <a:cs typeface="Carlito"/>
              </a:rPr>
              <a:t>Data </a:t>
            </a:r>
            <a:r>
              <a:rPr sz="2800" spc="-20" dirty="0">
                <a:latin typeface="Abadi" panose="020B0604020104020204" pitchFamily="34" charset="0"/>
                <a:cs typeface="Carlito"/>
              </a:rPr>
              <a:t>collection</a:t>
            </a:r>
            <a:r>
              <a:rPr sz="2800" spc="15" dirty="0">
                <a:latin typeface="Abadi" panose="020B0604020104020204" pitchFamily="34" charset="0"/>
                <a:cs typeface="Carlito"/>
              </a:rPr>
              <a:t> </a:t>
            </a:r>
            <a:r>
              <a:rPr sz="2800" spc="-5" dirty="0">
                <a:latin typeface="Abadi" panose="020B0604020104020204" pitchFamily="34" charset="0"/>
                <a:cs typeface="Carlito"/>
              </a:rPr>
              <a:t>methodology:</a:t>
            </a:r>
            <a:endParaRPr sz="2800" dirty="0">
              <a:latin typeface="Abadi" panose="020B0604020104020204" pitchFamily="34" charset="0"/>
              <a:cs typeface="Carlito"/>
            </a:endParaRP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buFont typeface="Arial"/>
              <a:buChar char="•"/>
              <a:tabLst>
                <a:tab pos="697865" algn="l"/>
                <a:tab pos="699135" algn="l"/>
              </a:tabLst>
            </a:pPr>
            <a:r>
              <a:rPr sz="1800" spc="-5" dirty="0">
                <a:latin typeface="Abadi" panose="020B0604020104020204" pitchFamily="34" charset="0"/>
                <a:cs typeface="Carlito"/>
              </a:rPr>
              <a:t>Combined </a:t>
            </a:r>
            <a:r>
              <a:rPr sz="1800" spc="-20" dirty="0">
                <a:latin typeface="Abadi" panose="020B0604020104020204" pitchFamily="34" charset="0"/>
                <a:cs typeface="Carlito"/>
              </a:rPr>
              <a:t>data from </a:t>
            </a:r>
            <a:r>
              <a:rPr sz="1800" spc="-5" dirty="0">
                <a:latin typeface="Abadi" panose="020B0604020104020204" pitchFamily="34" charset="0"/>
                <a:cs typeface="Carlito"/>
              </a:rPr>
              <a:t>SpaceX public </a:t>
            </a:r>
            <a:r>
              <a:rPr sz="1800" dirty="0">
                <a:latin typeface="Abadi" panose="020B0604020104020204" pitchFamily="34" charset="0"/>
                <a:cs typeface="Carlito"/>
              </a:rPr>
              <a:t>API and </a:t>
            </a:r>
            <a:r>
              <a:rPr sz="1800" spc="-5" dirty="0">
                <a:latin typeface="Abadi" panose="020B0604020104020204" pitchFamily="34" charset="0"/>
                <a:cs typeface="Carlito"/>
              </a:rPr>
              <a:t>SpaceX Wikipedia</a:t>
            </a:r>
            <a:r>
              <a:rPr sz="1800" spc="15" dirty="0">
                <a:latin typeface="Abadi" panose="020B0604020104020204" pitchFamily="34" charset="0"/>
                <a:cs typeface="Carlito"/>
              </a:rPr>
              <a:t> </a:t>
            </a:r>
            <a:r>
              <a:rPr sz="1800" spc="-5" dirty="0">
                <a:latin typeface="Abadi" panose="020B0604020104020204" pitchFamily="34" charset="0"/>
                <a:cs typeface="Carlito"/>
              </a:rPr>
              <a:t>page</a:t>
            </a:r>
            <a:endParaRPr sz="1800" dirty="0">
              <a:latin typeface="Abadi" panose="020B0604020104020204" pitchFamily="34" charset="0"/>
              <a:cs typeface="Carlito"/>
            </a:endParaRPr>
          </a:p>
          <a:p>
            <a:pPr marL="241300" indent="-229235">
              <a:lnSpc>
                <a:spcPct val="100000"/>
              </a:lnSpc>
              <a:spcBef>
                <a:spcPts val="1485"/>
              </a:spcBef>
              <a:buFont typeface="Arial"/>
              <a:buChar char="•"/>
              <a:tabLst>
                <a:tab pos="240665" algn="l"/>
                <a:tab pos="241935" algn="l"/>
              </a:tabLst>
            </a:pPr>
            <a:r>
              <a:rPr sz="2800" spc="-40" dirty="0">
                <a:latin typeface="Abadi" panose="020B0604020104020204" pitchFamily="34" charset="0"/>
                <a:cs typeface="Carlito"/>
              </a:rPr>
              <a:t>Perform </a:t>
            </a:r>
            <a:r>
              <a:rPr sz="2800" spc="-35" dirty="0">
                <a:latin typeface="Abadi" panose="020B0604020104020204" pitchFamily="34" charset="0"/>
                <a:cs typeface="Carlito"/>
              </a:rPr>
              <a:t>data</a:t>
            </a:r>
            <a:r>
              <a:rPr sz="2800" spc="35" dirty="0">
                <a:latin typeface="Abadi" panose="020B0604020104020204" pitchFamily="34" charset="0"/>
                <a:cs typeface="Carlito"/>
              </a:rPr>
              <a:t> </a:t>
            </a:r>
            <a:r>
              <a:rPr sz="2800" spc="-20" dirty="0">
                <a:latin typeface="Abadi" panose="020B0604020104020204" pitchFamily="34" charset="0"/>
                <a:cs typeface="Carlito"/>
              </a:rPr>
              <a:t>wrangling</a:t>
            </a:r>
            <a:endParaRPr sz="2800" dirty="0">
              <a:latin typeface="Abadi" panose="020B0604020104020204" pitchFamily="34" charset="0"/>
              <a:cs typeface="Carlito"/>
            </a:endParaRPr>
          </a:p>
          <a:p>
            <a:pPr marL="698500" lvl="1" indent="-229235">
              <a:lnSpc>
                <a:spcPct val="100000"/>
              </a:lnSpc>
              <a:spcBef>
                <a:spcPts val="315"/>
              </a:spcBef>
              <a:buFont typeface="Arial"/>
              <a:buChar char="•"/>
              <a:tabLst>
                <a:tab pos="697865" algn="l"/>
                <a:tab pos="699135" algn="l"/>
              </a:tabLst>
            </a:pPr>
            <a:r>
              <a:rPr sz="1800" spc="-5" dirty="0">
                <a:latin typeface="Abadi" panose="020B0604020104020204" pitchFamily="34" charset="0"/>
                <a:cs typeface="Carlito"/>
              </a:rPr>
              <a:t>Classifying true landings </a:t>
            </a:r>
            <a:r>
              <a:rPr sz="1800" dirty="0">
                <a:latin typeface="Abadi" panose="020B0604020104020204" pitchFamily="34" charset="0"/>
                <a:cs typeface="Carlito"/>
              </a:rPr>
              <a:t>as </a:t>
            </a:r>
            <a:r>
              <a:rPr sz="1800" spc="-5" dirty="0">
                <a:latin typeface="Abadi" panose="020B0604020104020204" pitchFamily="34" charset="0"/>
                <a:cs typeface="Carlito"/>
              </a:rPr>
              <a:t>successful </a:t>
            </a:r>
            <a:r>
              <a:rPr sz="1800" dirty="0">
                <a:latin typeface="Abadi" panose="020B0604020104020204" pitchFamily="34" charset="0"/>
                <a:cs typeface="Carlito"/>
              </a:rPr>
              <a:t>and </a:t>
            </a:r>
            <a:r>
              <a:rPr sz="1800" spc="-10" dirty="0">
                <a:latin typeface="Abadi" panose="020B0604020104020204" pitchFamily="34" charset="0"/>
                <a:cs typeface="Carlito"/>
              </a:rPr>
              <a:t>unsuccessful</a:t>
            </a:r>
            <a:r>
              <a:rPr sz="1800" spc="-50" dirty="0">
                <a:latin typeface="Abadi" panose="020B0604020104020204" pitchFamily="34" charset="0"/>
                <a:cs typeface="Carlito"/>
              </a:rPr>
              <a:t> </a:t>
            </a:r>
            <a:r>
              <a:rPr sz="1800" spc="-5" dirty="0">
                <a:latin typeface="Abadi" panose="020B0604020104020204" pitchFamily="34" charset="0"/>
                <a:cs typeface="Carlito"/>
              </a:rPr>
              <a:t>otherwise</a:t>
            </a:r>
            <a:endParaRPr sz="1800" dirty="0">
              <a:latin typeface="Abadi" panose="020B0604020104020204" pitchFamily="34" charset="0"/>
              <a:cs typeface="Carlito"/>
            </a:endParaRPr>
          </a:p>
          <a:p>
            <a:pPr marL="241300" indent="-229235">
              <a:lnSpc>
                <a:spcPct val="100000"/>
              </a:lnSpc>
              <a:spcBef>
                <a:spcPts val="680"/>
              </a:spcBef>
              <a:buFont typeface="Arial"/>
              <a:buChar char="•"/>
              <a:tabLst>
                <a:tab pos="240665" algn="l"/>
                <a:tab pos="241935" algn="l"/>
              </a:tabLst>
            </a:pPr>
            <a:r>
              <a:rPr sz="2800" spc="-40" dirty="0">
                <a:latin typeface="Abadi" panose="020B0604020104020204" pitchFamily="34" charset="0"/>
                <a:cs typeface="Carlito"/>
              </a:rPr>
              <a:t>Perform </a:t>
            </a:r>
            <a:r>
              <a:rPr sz="2800" spc="-25" dirty="0">
                <a:latin typeface="Abadi" panose="020B0604020104020204" pitchFamily="34" charset="0"/>
                <a:cs typeface="Carlito"/>
              </a:rPr>
              <a:t>exploratory </a:t>
            </a:r>
            <a:r>
              <a:rPr sz="2800" spc="-35" dirty="0">
                <a:latin typeface="Abadi" panose="020B0604020104020204" pitchFamily="34" charset="0"/>
                <a:cs typeface="Carlito"/>
              </a:rPr>
              <a:t>data </a:t>
            </a:r>
            <a:r>
              <a:rPr sz="2800" spc="-20" dirty="0">
                <a:latin typeface="Abadi" panose="020B0604020104020204" pitchFamily="34" charset="0"/>
                <a:cs typeface="Carlito"/>
              </a:rPr>
              <a:t>analysis </a:t>
            </a:r>
            <a:r>
              <a:rPr sz="2800" spc="-25" dirty="0">
                <a:latin typeface="Abadi" panose="020B0604020104020204" pitchFamily="34" charset="0"/>
                <a:cs typeface="Carlito"/>
              </a:rPr>
              <a:t>(EDA) </a:t>
            </a:r>
            <a:r>
              <a:rPr sz="2800" spc="-15" dirty="0">
                <a:latin typeface="Abadi" panose="020B0604020104020204" pitchFamily="34" charset="0"/>
                <a:cs typeface="Carlito"/>
              </a:rPr>
              <a:t>using </a:t>
            </a:r>
            <a:r>
              <a:rPr sz="2800" spc="-20" dirty="0">
                <a:latin typeface="Abadi" panose="020B0604020104020204" pitchFamily="34" charset="0"/>
                <a:cs typeface="Carlito"/>
              </a:rPr>
              <a:t>visualization </a:t>
            </a:r>
            <a:r>
              <a:rPr sz="2800" spc="-5" dirty="0">
                <a:latin typeface="Abadi" panose="020B0604020104020204" pitchFamily="34" charset="0"/>
                <a:cs typeface="Carlito"/>
              </a:rPr>
              <a:t>and</a:t>
            </a:r>
            <a:r>
              <a:rPr sz="2800" spc="155" dirty="0">
                <a:latin typeface="Abadi" panose="020B0604020104020204" pitchFamily="34" charset="0"/>
                <a:cs typeface="Carlito"/>
              </a:rPr>
              <a:t> </a:t>
            </a:r>
            <a:r>
              <a:rPr sz="2800" spc="-15" dirty="0">
                <a:latin typeface="Abadi" panose="020B0604020104020204" pitchFamily="34" charset="0"/>
                <a:cs typeface="Carlito"/>
              </a:rPr>
              <a:t>SQL</a:t>
            </a:r>
            <a:endParaRPr sz="2800" dirty="0">
              <a:latin typeface="Abadi" panose="020B0604020104020204" pitchFamily="34" charset="0"/>
              <a:cs typeface="Carlito"/>
            </a:endParaRPr>
          </a:p>
          <a:p>
            <a:pPr marL="241300" indent="-229235">
              <a:lnSpc>
                <a:spcPct val="100000"/>
              </a:lnSpc>
              <a:spcBef>
                <a:spcPts val="5"/>
              </a:spcBef>
              <a:buFont typeface="Arial"/>
              <a:buChar char="•"/>
              <a:tabLst>
                <a:tab pos="240665" algn="l"/>
                <a:tab pos="241935" algn="l"/>
              </a:tabLst>
            </a:pPr>
            <a:r>
              <a:rPr sz="2800" spc="-40" dirty="0">
                <a:latin typeface="Abadi" panose="020B0604020104020204" pitchFamily="34" charset="0"/>
                <a:cs typeface="Carlito"/>
              </a:rPr>
              <a:t>Perform </a:t>
            </a:r>
            <a:r>
              <a:rPr sz="2800" spc="-30" dirty="0">
                <a:latin typeface="Abadi" panose="020B0604020104020204" pitchFamily="34" charset="0"/>
                <a:cs typeface="Carlito"/>
              </a:rPr>
              <a:t>interactive </a:t>
            </a:r>
            <a:r>
              <a:rPr sz="2800" spc="-5" dirty="0">
                <a:latin typeface="Abadi" panose="020B0604020104020204" pitchFamily="34" charset="0"/>
                <a:cs typeface="Carlito"/>
              </a:rPr>
              <a:t>visual analytics </a:t>
            </a:r>
            <a:r>
              <a:rPr sz="2800" spc="-15" dirty="0">
                <a:latin typeface="Abadi" panose="020B0604020104020204" pitchFamily="34" charset="0"/>
                <a:cs typeface="Carlito"/>
              </a:rPr>
              <a:t>using </a:t>
            </a:r>
            <a:r>
              <a:rPr sz="2800" spc="-20" dirty="0">
                <a:latin typeface="Abadi" panose="020B0604020104020204" pitchFamily="34" charset="0"/>
                <a:cs typeface="Carlito"/>
              </a:rPr>
              <a:t>Folium </a:t>
            </a:r>
            <a:r>
              <a:rPr sz="2800" spc="-5" dirty="0">
                <a:latin typeface="Abadi" panose="020B0604020104020204" pitchFamily="34" charset="0"/>
                <a:cs typeface="Carlito"/>
              </a:rPr>
              <a:t>and Plotly</a:t>
            </a:r>
            <a:r>
              <a:rPr sz="2800" spc="10" dirty="0">
                <a:latin typeface="Abadi" panose="020B0604020104020204" pitchFamily="34" charset="0"/>
                <a:cs typeface="Carlito"/>
              </a:rPr>
              <a:t> </a:t>
            </a:r>
            <a:r>
              <a:rPr sz="2800" spc="-5" dirty="0">
                <a:latin typeface="Abadi" panose="020B0604020104020204" pitchFamily="34" charset="0"/>
                <a:cs typeface="Carlito"/>
              </a:rPr>
              <a:t>Dash</a:t>
            </a:r>
            <a:endParaRPr sz="2800" dirty="0">
              <a:latin typeface="Abadi" panose="020B0604020104020204" pitchFamily="34" charset="0"/>
              <a:cs typeface="Carlito"/>
            </a:endParaRPr>
          </a:p>
          <a:p>
            <a:pPr marL="241300" indent="-229235">
              <a:lnSpc>
                <a:spcPct val="100000"/>
              </a:lnSpc>
              <a:spcBef>
                <a:spcPts val="1440"/>
              </a:spcBef>
              <a:buFont typeface="Arial"/>
              <a:buChar char="•"/>
              <a:tabLst>
                <a:tab pos="240665" algn="l"/>
                <a:tab pos="241935" algn="l"/>
              </a:tabLst>
            </a:pPr>
            <a:r>
              <a:rPr sz="2800" spc="-40" dirty="0">
                <a:latin typeface="Abadi" panose="020B0604020104020204" pitchFamily="34" charset="0"/>
                <a:cs typeface="Carlito"/>
              </a:rPr>
              <a:t>Perform </a:t>
            </a:r>
            <a:r>
              <a:rPr sz="2800" spc="-25" dirty="0">
                <a:latin typeface="Abadi" panose="020B0604020104020204" pitchFamily="34" charset="0"/>
                <a:cs typeface="Carlito"/>
              </a:rPr>
              <a:t>predictive </a:t>
            </a:r>
            <a:r>
              <a:rPr sz="2800" spc="-20" dirty="0">
                <a:latin typeface="Abadi" panose="020B0604020104020204" pitchFamily="34" charset="0"/>
                <a:cs typeface="Carlito"/>
              </a:rPr>
              <a:t>analysis </a:t>
            </a:r>
            <a:r>
              <a:rPr sz="2800" spc="-15" dirty="0">
                <a:latin typeface="Abadi" panose="020B0604020104020204" pitchFamily="34" charset="0"/>
                <a:cs typeface="Carlito"/>
              </a:rPr>
              <a:t>using </a:t>
            </a:r>
            <a:r>
              <a:rPr sz="2800" spc="-20" dirty="0">
                <a:latin typeface="Abadi" panose="020B0604020104020204" pitchFamily="34" charset="0"/>
                <a:cs typeface="Carlito"/>
              </a:rPr>
              <a:t>classification</a:t>
            </a:r>
            <a:r>
              <a:rPr sz="2800" spc="170" dirty="0">
                <a:latin typeface="Abadi" panose="020B0604020104020204" pitchFamily="34" charset="0"/>
                <a:cs typeface="Carlito"/>
              </a:rPr>
              <a:t> </a:t>
            </a:r>
            <a:r>
              <a:rPr sz="2800" spc="-5" dirty="0">
                <a:latin typeface="Abadi" panose="020B0604020104020204" pitchFamily="34" charset="0"/>
                <a:cs typeface="Carlito"/>
              </a:rPr>
              <a:t>models</a:t>
            </a:r>
            <a:endParaRPr sz="2800" dirty="0">
              <a:latin typeface="Abadi" panose="020B0604020104020204" pitchFamily="34" charset="0"/>
              <a:cs typeface="Carlito"/>
            </a:endParaRPr>
          </a:p>
          <a:p>
            <a:pPr marL="698500" lvl="1" indent="-229235">
              <a:lnSpc>
                <a:spcPct val="100000"/>
              </a:lnSpc>
              <a:spcBef>
                <a:spcPts val="325"/>
              </a:spcBef>
              <a:buFont typeface="Arial"/>
              <a:buChar char="•"/>
              <a:tabLst>
                <a:tab pos="697865" algn="l"/>
                <a:tab pos="699135" algn="l"/>
              </a:tabLst>
            </a:pPr>
            <a:r>
              <a:rPr sz="1800" spc="-45" dirty="0">
                <a:latin typeface="Abadi" panose="020B0604020104020204" pitchFamily="34" charset="0"/>
                <a:cs typeface="Carlito"/>
              </a:rPr>
              <a:t>Tuned </a:t>
            </a:r>
            <a:r>
              <a:rPr sz="1800" dirty="0">
                <a:latin typeface="Abadi" panose="020B0604020104020204" pitchFamily="34" charset="0"/>
                <a:cs typeface="Carlito"/>
              </a:rPr>
              <a:t>models </a:t>
            </a:r>
            <a:r>
              <a:rPr sz="1800" spc="-5" dirty="0">
                <a:latin typeface="Abadi" panose="020B0604020104020204" pitchFamily="34" charset="0"/>
                <a:cs typeface="Carlito"/>
              </a:rPr>
              <a:t>using</a:t>
            </a:r>
            <a:r>
              <a:rPr sz="1800" spc="10" dirty="0">
                <a:latin typeface="Abadi" panose="020B0604020104020204" pitchFamily="34" charset="0"/>
                <a:cs typeface="Carlito"/>
              </a:rPr>
              <a:t> </a:t>
            </a:r>
            <a:r>
              <a:rPr sz="1800" spc="-20" dirty="0">
                <a:latin typeface="Abadi" panose="020B0604020104020204" pitchFamily="34" charset="0"/>
                <a:cs typeface="Carlito"/>
              </a:rPr>
              <a:t>GridSearchCV</a:t>
            </a:r>
            <a:endParaRPr sz="18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object 4">
            <a:extLst>
              <a:ext uri="{FF2B5EF4-FFF2-40B4-BE49-F238E27FC236}">
                <a16:creationId xmlns:a16="http://schemas.microsoft.com/office/drawing/2014/main" id="{F0DD0595-21A6-A8B2-456D-CA6EA11ED014}"/>
              </a:ext>
            </a:extLst>
          </p:cNvPr>
          <p:cNvSpPr txBox="1"/>
          <p:nvPr/>
        </p:nvSpPr>
        <p:spPr>
          <a:xfrm>
            <a:off x="770011" y="1573848"/>
            <a:ext cx="10515600" cy="3930563"/>
          </a:xfrm>
          <a:prstGeom prst="rect">
            <a:avLst/>
          </a:prstGeom>
        </p:spPr>
        <p:txBody>
          <a:bodyPr vert="horz" wrap="square" lIns="0" tIns="42545" rIns="0" bIns="0" rtlCol="0">
            <a:spAutoFit/>
          </a:bodyPr>
          <a:lstStyle/>
          <a:p>
            <a:pPr marL="12700" marR="42545">
              <a:lnSpc>
                <a:spcPts val="2210"/>
              </a:lnSpc>
              <a:spcBef>
                <a:spcPts val="335"/>
              </a:spcBef>
            </a:pPr>
            <a:r>
              <a:rPr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collection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process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involved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combination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of </a:t>
            </a:r>
            <a:r>
              <a:rPr sz="2400" dirty="0">
                <a:latin typeface="Abadi" panose="020B0604020104020204" pitchFamily="34" charset="0"/>
                <a:cs typeface="Carlito"/>
              </a:rPr>
              <a:t>API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requests from </a:t>
            </a:r>
            <a:r>
              <a:rPr sz="2400" dirty="0">
                <a:latin typeface="Abadi" panose="020B0604020104020204" pitchFamily="34" charset="0"/>
                <a:cs typeface="Carlito"/>
              </a:rPr>
              <a:t>Space X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API and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web  scraping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data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from </a:t>
            </a:r>
            <a:r>
              <a:rPr sz="2400" dirty="0">
                <a:latin typeface="Abadi" panose="020B0604020104020204" pitchFamily="34" charset="0"/>
                <a:cs typeface="Carlito"/>
              </a:rPr>
              <a:t>a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table in </a:t>
            </a:r>
            <a:r>
              <a:rPr sz="2400" dirty="0">
                <a:latin typeface="Abadi" panose="020B0604020104020204" pitchFamily="34" charset="0"/>
                <a:cs typeface="Carlito"/>
              </a:rPr>
              <a:t>Space </a:t>
            </a:r>
            <a:r>
              <a:rPr sz="2400" spc="-75" dirty="0">
                <a:latin typeface="Abadi" panose="020B0604020104020204" pitchFamily="34" charset="0"/>
                <a:cs typeface="Carlito"/>
              </a:rPr>
              <a:t>X’s </a:t>
            </a:r>
            <a:r>
              <a:rPr sz="2400" dirty="0">
                <a:latin typeface="Abadi" panose="020B0604020104020204" pitchFamily="34" charset="0"/>
                <a:cs typeface="Carlito"/>
              </a:rPr>
              <a:t>Wikipedia</a:t>
            </a:r>
            <a:r>
              <a:rPr sz="2400" spc="-10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45" dirty="0">
                <a:latin typeface="Abadi" panose="020B0604020104020204" pitchFamily="34" charset="0"/>
                <a:cs typeface="Carlito"/>
              </a:rPr>
              <a:t>entry.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endParaRPr lang="en-GB" sz="2400" u="heavy" dirty="0">
              <a:uFill>
                <a:solidFill>
                  <a:srgbClr val="404040"/>
                </a:solidFill>
              </a:uFill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45"/>
              </a:spcBef>
            </a:pPr>
            <a:r>
              <a:rPr sz="2400" u="heavy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Space X API </a:t>
            </a:r>
            <a:r>
              <a:rPr sz="2400" u="heavy" spc="-2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Data</a:t>
            </a:r>
            <a:r>
              <a:rPr sz="2400" u="heavy" spc="-9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sz="2400" u="heavy" spc="-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Columns: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ts val="2300"/>
              </a:lnSpc>
              <a:spcBef>
                <a:spcPts val="1200"/>
              </a:spcBef>
            </a:pPr>
            <a:r>
              <a:rPr sz="2400" spc="-30" dirty="0">
                <a:latin typeface="Abadi" panose="020B0604020104020204" pitchFamily="34" charset="0"/>
                <a:cs typeface="Carlito"/>
              </a:rPr>
              <a:t>FlightNumber,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Date,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BoosterVersion,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PayloadMass,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Orbit, LaunchSite,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Outcome,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Flights,</a:t>
            </a:r>
            <a:r>
              <a:rPr sz="2400" spc="55" dirty="0">
                <a:latin typeface="Abadi" panose="020B0604020104020204" pitchFamily="34" charset="0"/>
                <a:cs typeface="Carlito"/>
              </a:rPr>
              <a:t> </a:t>
            </a:r>
            <a:r>
              <a:rPr sz="2400" dirty="0">
                <a:latin typeface="Abadi" panose="020B0604020104020204" pitchFamily="34" charset="0"/>
                <a:cs typeface="Carlito"/>
              </a:rPr>
              <a:t>GridFins,</a:t>
            </a:r>
          </a:p>
          <a:p>
            <a:pPr marL="12700">
              <a:lnSpc>
                <a:spcPts val="2300"/>
              </a:lnSpc>
            </a:pPr>
            <a:r>
              <a:rPr sz="2400" spc="-5" dirty="0">
                <a:latin typeface="Abadi" panose="020B0604020104020204" pitchFamily="34" charset="0"/>
                <a:cs typeface="Carlito"/>
              </a:rPr>
              <a:t>Reused, Legs,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LandingPad, </a:t>
            </a:r>
            <a:r>
              <a:rPr sz="2400" dirty="0">
                <a:latin typeface="Abadi" panose="020B0604020104020204" pitchFamily="34" charset="0"/>
                <a:cs typeface="Carlito"/>
              </a:rPr>
              <a:t>Block, </a:t>
            </a:r>
            <a:r>
              <a:rPr sz="2400" spc="-10" dirty="0">
                <a:latin typeface="Abadi" panose="020B0604020104020204" pitchFamily="34" charset="0"/>
                <a:cs typeface="Carlito"/>
              </a:rPr>
              <a:t>ReusedCount,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Serial, Longitude,</a:t>
            </a:r>
            <a:r>
              <a:rPr sz="2400" spc="-229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Latitude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>
              <a:lnSpc>
                <a:spcPct val="100000"/>
              </a:lnSpc>
              <a:spcBef>
                <a:spcPts val="1105"/>
              </a:spcBef>
            </a:pPr>
            <a:r>
              <a:rPr sz="2400" u="heavy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Wikipedia </a:t>
            </a:r>
            <a:r>
              <a:rPr sz="2400" u="heavy" spc="-2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Webscrape Data</a:t>
            </a:r>
            <a:r>
              <a:rPr sz="2400" u="heavy" spc="-12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 </a:t>
            </a:r>
            <a:r>
              <a:rPr sz="2400" u="heavy" spc="-5" dirty="0">
                <a:uFill>
                  <a:solidFill>
                    <a:srgbClr val="404040"/>
                  </a:solidFill>
                </a:uFill>
                <a:latin typeface="Abadi" panose="020B0604020104020204" pitchFamily="34" charset="0"/>
                <a:cs typeface="Carlito"/>
              </a:rPr>
              <a:t>Columns:</a:t>
            </a:r>
            <a:endParaRPr sz="2400" dirty="0">
              <a:latin typeface="Abadi" panose="020B0604020104020204" pitchFamily="34" charset="0"/>
              <a:cs typeface="Carlito"/>
            </a:endParaRPr>
          </a:p>
          <a:p>
            <a:pPr marL="12700" marR="837565">
              <a:lnSpc>
                <a:spcPts val="2200"/>
              </a:lnSpc>
              <a:spcBef>
                <a:spcPts val="1440"/>
              </a:spcBef>
            </a:pPr>
            <a:r>
              <a:rPr sz="2400" spc="-15" dirty="0">
                <a:latin typeface="Abadi" panose="020B0604020104020204" pitchFamily="34" charset="0"/>
                <a:cs typeface="Carlito"/>
              </a:rPr>
              <a:t>Flight </a:t>
            </a:r>
            <a:r>
              <a:rPr sz="2400" dirty="0">
                <a:latin typeface="Abadi" panose="020B0604020104020204" pitchFamily="34" charset="0"/>
                <a:cs typeface="Carlito"/>
              </a:rPr>
              <a:t>No.,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site, </a:t>
            </a:r>
            <a:r>
              <a:rPr sz="2400" spc="-25" dirty="0">
                <a:latin typeface="Abadi" panose="020B0604020104020204" pitchFamily="34" charset="0"/>
                <a:cs typeface="Carlito"/>
              </a:rPr>
              <a:t>Payload,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PayloadMass,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Orbit, </a:t>
            </a:r>
            <a:r>
              <a:rPr sz="2400" spc="-60" dirty="0">
                <a:latin typeface="Abadi" panose="020B0604020104020204" pitchFamily="34" charset="0"/>
                <a:cs typeface="Carlito"/>
              </a:rPr>
              <a:t>Customer,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Launch </a:t>
            </a:r>
            <a:r>
              <a:rPr sz="2400" spc="-15" dirty="0">
                <a:latin typeface="Abadi" panose="020B0604020104020204" pitchFamily="34" charset="0"/>
                <a:cs typeface="Carlito"/>
              </a:rPr>
              <a:t>outcome, </a:t>
            </a:r>
            <a:r>
              <a:rPr sz="2400" spc="-45" dirty="0">
                <a:latin typeface="Abadi" panose="020B0604020104020204" pitchFamily="34" charset="0"/>
                <a:cs typeface="Carlito"/>
              </a:rPr>
              <a:t>Version  </a:t>
            </a:r>
            <a:r>
              <a:rPr sz="2400" spc="-60" dirty="0">
                <a:latin typeface="Abadi" panose="020B0604020104020204" pitchFamily="34" charset="0"/>
                <a:cs typeface="Carlito"/>
              </a:rPr>
              <a:t>Booster,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Booster </a:t>
            </a:r>
            <a:r>
              <a:rPr sz="2400" dirty="0">
                <a:latin typeface="Abadi" panose="020B0604020104020204" pitchFamily="34" charset="0"/>
                <a:cs typeface="Carlito"/>
              </a:rPr>
              <a:t>landing, </a:t>
            </a:r>
            <a:r>
              <a:rPr sz="2400" spc="-20" dirty="0">
                <a:latin typeface="Abadi" panose="020B0604020104020204" pitchFamily="34" charset="0"/>
                <a:cs typeface="Carlito"/>
              </a:rPr>
              <a:t>Date,</a:t>
            </a:r>
            <a:r>
              <a:rPr sz="2400" spc="40" dirty="0">
                <a:latin typeface="Abadi" panose="020B0604020104020204" pitchFamily="34" charset="0"/>
                <a:cs typeface="Carlito"/>
              </a:rPr>
              <a:t> </a:t>
            </a:r>
            <a:r>
              <a:rPr sz="2400" spc="-5" dirty="0">
                <a:latin typeface="Abadi" panose="020B0604020104020204" pitchFamily="34" charset="0"/>
                <a:cs typeface="Carlito"/>
              </a:rPr>
              <a:t>Time</a:t>
            </a:r>
            <a:endParaRPr sz="2400" dirty="0">
              <a:latin typeface="Abadi" panose="020B0604020104020204" pitchFamily="34" charset="0"/>
              <a:cs typeface="Carlito"/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838200" y="560827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sp>
        <p:nvSpPr>
          <p:cNvPr id="48" name="object 6">
            <a:extLst>
              <a:ext uri="{FF2B5EF4-FFF2-40B4-BE49-F238E27FC236}">
                <a16:creationId xmlns:a16="http://schemas.microsoft.com/office/drawing/2014/main" id="{E685E9E8-C1C8-EC6B-ED83-6036F7464AB8}"/>
              </a:ext>
            </a:extLst>
          </p:cNvPr>
          <p:cNvSpPr/>
          <p:nvPr/>
        </p:nvSpPr>
        <p:spPr>
          <a:xfrm>
            <a:off x="1636366" y="2121984"/>
            <a:ext cx="237744" cy="1389888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9" name="object 7">
            <a:extLst>
              <a:ext uri="{FF2B5EF4-FFF2-40B4-BE49-F238E27FC236}">
                <a16:creationId xmlns:a16="http://schemas.microsoft.com/office/drawing/2014/main" id="{C25BA538-41E2-874D-9C37-1FA16ED7A7C4}"/>
              </a:ext>
            </a:extLst>
          </p:cNvPr>
          <p:cNvGrpSpPr/>
          <p:nvPr/>
        </p:nvGrpSpPr>
        <p:grpSpPr>
          <a:xfrm>
            <a:off x="1355949" y="1846141"/>
            <a:ext cx="1851660" cy="1607820"/>
            <a:chOff x="4782311" y="1478280"/>
            <a:chExt cx="1851660" cy="1607820"/>
          </a:xfrm>
          <a:solidFill>
            <a:srgbClr val="00B0F0"/>
          </a:solidFill>
        </p:grpSpPr>
        <p:sp>
          <p:nvSpPr>
            <p:cNvPr id="50" name="object 8">
              <a:extLst>
                <a:ext uri="{FF2B5EF4-FFF2-40B4-BE49-F238E27FC236}">
                  <a16:creationId xmlns:a16="http://schemas.microsoft.com/office/drawing/2014/main" id="{691B3E33-5502-325E-715C-2F8B78E204D0}"/>
                </a:ext>
              </a:extLst>
            </p:cNvPr>
            <p:cNvSpPr/>
            <p:nvPr/>
          </p:nvSpPr>
          <p:spPr>
            <a:xfrm>
              <a:off x="5084063" y="1766316"/>
              <a:ext cx="158496" cy="131978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9">
              <a:extLst>
                <a:ext uri="{FF2B5EF4-FFF2-40B4-BE49-F238E27FC236}">
                  <a16:creationId xmlns:a16="http://schemas.microsoft.com/office/drawing/2014/main" id="{EE4788BA-C24B-B721-7DB9-9AC5D46706AC}"/>
                </a:ext>
              </a:extLst>
            </p:cNvPr>
            <p:cNvSpPr/>
            <p:nvPr/>
          </p:nvSpPr>
          <p:spPr>
            <a:xfrm>
              <a:off x="4782311" y="1478280"/>
              <a:ext cx="1851660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10">
              <a:extLst>
                <a:ext uri="{FF2B5EF4-FFF2-40B4-BE49-F238E27FC236}">
                  <a16:creationId xmlns:a16="http://schemas.microsoft.com/office/drawing/2014/main" id="{E98DD020-F0DD-A924-923F-21851C74588A}"/>
                </a:ext>
              </a:extLst>
            </p:cNvPr>
            <p:cNvSpPr/>
            <p:nvPr/>
          </p:nvSpPr>
          <p:spPr>
            <a:xfrm>
              <a:off x="4888991" y="1719072"/>
              <a:ext cx="1677923" cy="69646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3" name="object 11">
              <a:extLst>
                <a:ext uri="{FF2B5EF4-FFF2-40B4-BE49-F238E27FC236}">
                  <a16:creationId xmlns:a16="http://schemas.microsoft.com/office/drawing/2014/main" id="{AD7A5407-C61E-AB76-E05F-F31B314200EE}"/>
                </a:ext>
              </a:extLst>
            </p:cNvPr>
            <p:cNvSpPr/>
            <p:nvPr/>
          </p:nvSpPr>
          <p:spPr>
            <a:xfrm>
              <a:off x="4803647" y="1499616"/>
              <a:ext cx="1772411" cy="106375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4" name="object 12">
            <a:extLst>
              <a:ext uri="{FF2B5EF4-FFF2-40B4-BE49-F238E27FC236}">
                <a16:creationId xmlns:a16="http://schemas.microsoft.com/office/drawing/2014/main" id="{31B40F4B-9809-E5B3-6A6E-826843BF7735}"/>
              </a:ext>
            </a:extLst>
          </p:cNvPr>
          <p:cNvSpPr txBox="1"/>
          <p:nvPr/>
        </p:nvSpPr>
        <p:spPr>
          <a:xfrm>
            <a:off x="1589503" y="2133922"/>
            <a:ext cx="1327150" cy="462915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479425" marR="5080" indent="-466725">
              <a:lnSpc>
                <a:spcPts val="1639"/>
              </a:lnSpc>
              <a:spcBef>
                <a:spcPts val="285"/>
              </a:spcBef>
            </a:pP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Request </a:t>
            </a: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(Space</a:t>
            </a:r>
            <a:r>
              <a:rPr sz="1500" spc="-24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X  APIs)</a:t>
            </a:r>
            <a:endParaRPr sz="1500">
              <a:latin typeface="Carlito"/>
              <a:cs typeface="Carlito"/>
            </a:endParaRPr>
          </a:p>
        </p:txBody>
      </p:sp>
      <p:grpSp>
        <p:nvGrpSpPr>
          <p:cNvPr id="55" name="object 13">
            <a:extLst>
              <a:ext uri="{FF2B5EF4-FFF2-40B4-BE49-F238E27FC236}">
                <a16:creationId xmlns:a16="http://schemas.microsoft.com/office/drawing/2014/main" id="{4687CB80-06AD-EF96-9BF7-412CCFA902D3}"/>
              </a:ext>
            </a:extLst>
          </p:cNvPr>
          <p:cNvGrpSpPr/>
          <p:nvPr/>
        </p:nvGrpSpPr>
        <p:grpSpPr>
          <a:xfrm>
            <a:off x="1355949" y="3175068"/>
            <a:ext cx="1851660" cy="1666239"/>
            <a:chOff x="4782311" y="2807207"/>
            <a:chExt cx="1851660" cy="1666239"/>
          </a:xfrm>
          <a:solidFill>
            <a:srgbClr val="00B0F0"/>
          </a:solidFill>
        </p:grpSpPr>
        <p:sp>
          <p:nvSpPr>
            <p:cNvPr id="56" name="object 14">
              <a:extLst>
                <a:ext uri="{FF2B5EF4-FFF2-40B4-BE49-F238E27FC236}">
                  <a16:creationId xmlns:a16="http://schemas.microsoft.com/office/drawing/2014/main" id="{62B9586A-1327-783A-78BB-CA7F699098B7}"/>
                </a:ext>
              </a:extLst>
            </p:cNvPr>
            <p:cNvSpPr/>
            <p:nvPr/>
          </p:nvSpPr>
          <p:spPr>
            <a:xfrm>
              <a:off x="5062727" y="3073907"/>
              <a:ext cx="237744" cy="139903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7" name="object 15">
              <a:extLst>
                <a:ext uri="{FF2B5EF4-FFF2-40B4-BE49-F238E27FC236}">
                  <a16:creationId xmlns:a16="http://schemas.microsoft.com/office/drawing/2014/main" id="{700E8430-0C7F-0D1A-6471-6B765B2BFC8F}"/>
                </a:ext>
              </a:extLst>
            </p:cNvPr>
            <p:cNvSpPr/>
            <p:nvPr/>
          </p:nvSpPr>
          <p:spPr>
            <a:xfrm>
              <a:off x="5084063" y="3095243"/>
              <a:ext cx="158496" cy="131978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8" name="object 16">
              <a:extLst>
                <a:ext uri="{FF2B5EF4-FFF2-40B4-BE49-F238E27FC236}">
                  <a16:creationId xmlns:a16="http://schemas.microsoft.com/office/drawing/2014/main" id="{D88E60E1-2233-61FB-3AFD-4059382CDDF1}"/>
                </a:ext>
              </a:extLst>
            </p:cNvPr>
            <p:cNvSpPr/>
            <p:nvPr/>
          </p:nvSpPr>
          <p:spPr>
            <a:xfrm>
              <a:off x="4782311" y="2807207"/>
              <a:ext cx="1851660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9" name="object 17">
              <a:extLst>
                <a:ext uri="{FF2B5EF4-FFF2-40B4-BE49-F238E27FC236}">
                  <a16:creationId xmlns:a16="http://schemas.microsoft.com/office/drawing/2014/main" id="{77FDD068-D011-FD5F-8DEB-48D338798272}"/>
                </a:ext>
              </a:extLst>
            </p:cNvPr>
            <p:cNvSpPr/>
            <p:nvPr/>
          </p:nvSpPr>
          <p:spPr>
            <a:xfrm>
              <a:off x="4888991" y="2839211"/>
              <a:ext cx="1677923" cy="111556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0" name="object 18">
              <a:extLst>
                <a:ext uri="{FF2B5EF4-FFF2-40B4-BE49-F238E27FC236}">
                  <a16:creationId xmlns:a16="http://schemas.microsoft.com/office/drawing/2014/main" id="{8A1E708B-9AEB-F4C9-4A81-619137779927}"/>
                </a:ext>
              </a:extLst>
            </p:cNvPr>
            <p:cNvSpPr/>
            <p:nvPr/>
          </p:nvSpPr>
          <p:spPr>
            <a:xfrm>
              <a:off x="4803647" y="2828543"/>
              <a:ext cx="1772411" cy="106375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1" name="object 19">
            <a:extLst>
              <a:ext uri="{FF2B5EF4-FFF2-40B4-BE49-F238E27FC236}">
                <a16:creationId xmlns:a16="http://schemas.microsoft.com/office/drawing/2014/main" id="{7ABC4718-E846-66BC-F859-65478BACD9C3}"/>
              </a:ext>
            </a:extLst>
          </p:cNvPr>
          <p:cNvSpPr txBox="1"/>
          <p:nvPr/>
        </p:nvSpPr>
        <p:spPr>
          <a:xfrm>
            <a:off x="1589503" y="3254444"/>
            <a:ext cx="1332865" cy="882015"/>
          </a:xfrm>
          <a:prstGeom prst="rect">
            <a:avLst/>
          </a:prstGeom>
        </p:spPr>
        <p:txBody>
          <a:bodyPr vert="horz" wrap="square" lIns="0" tIns="31750" rIns="0" bIns="0" rtlCol="0">
            <a:spAutoFit/>
          </a:bodyPr>
          <a:lstStyle/>
          <a:p>
            <a:pPr marL="12700" marR="5080" indent="4445" algn="ctr">
              <a:lnSpc>
                <a:spcPct val="91600"/>
              </a:lnSpc>
              <a:spcBef>
                <a:spcPts val="250"/>
              </a:spcBef>
            </a:pP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.JSON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file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+  </a:t>
            </a: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Lists(Launch</a:t>
            </a:r>
            <a:r>
              <a:rPr sz="1500" spc="-12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Site, 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Booster </a:t>
            </a:r>
            <a:r>
              <a:rPr sz="1500" spc="-25" dirty="0">
                <a:solidFill>
                  <a:srgbClr val="FFFFFF"/>
                </a:solidFill>
                <a:latin typeface="Carlito"/>
                <a:cs typeface="Carlito"/>
              </a:rPr>
              <a:t>Version,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Payload</a:t>
            </a:r>
            <a:r>
              <a:rPr sz="1500" spc="-7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15" dirty="0">
                <a:solidFill>
                  <a:srgbClr val="FFFFFF"/>
                </a:solidFill>
                <a:latin typeface="Carlito"/>
                <a:cs typeface="Carlito"/>
              </a:rPr>
              <a:t>Data)</a:t>
            </a:r>
            <a:endParaRPr sz="1500">
              <a:latin typeface="Carlito"/>
              <a:cs typeface="Carlito"/>
            </a:endParaRPr>
          </a:p>
        </p:txBody>
      </p:sp>
      <p:grpSp>
        <p:nvGrpSpPr>
          <p:cNvPr id="62" name="object 20">
            <a:extLst>
              <a:ext uri="{FF2B5EF4-FFF2-40B4-BE49-F238E27FC236}">
                <a16:creationId xmlns:a16="http://schemas.microsoft.com/office/drawing/2014/main" id="{43643A80-E925-4A87-E248-EA3DF18AEDE5}"/>
              </a:ext>
            </a:extLst>
          </p:cNvPr>
          <p:cNvGrpSpPr/>
          <p:nvPr/>
        </p:nvGrpSpPr>
        <p:grpSpPr>
          <a:xfrm>
            <a:off x="1355949" y="4505520"/>
            <a:ext cx="2790825" cy="1141730"/>
            <a:chOff x="4782311" y="4137659"/>
            <a:chExt cx="2790825" cy="1141730"/>
          </a:xfrm>
          <a:solidFill>
            <a:srgbClr val="00B0F0"/>
          </a:solidFill>
        </p:grpSpPr>
        <p:sp>
          <p:nvSpPr>
            <p:cNvPr id="63" name="object 21">
              <a:extLst>
                <a:ext uri="{FF2B5EF4-FFF2-40B4-BE49-F238E27FC236}">
                  <a16:creationId xmlns:a16="http://schemas.microsoft.com/office/drawing/2014/main" id="{B1104E63-109B-0CE0-8809-92156049A9E8}"/>
                </a:ext>
              </a:extLst>
            </p:cNvPr>
            <p:cNvSpPr/>
            <p:nvPr/>
          </p:nvSpPr>
          <p:spPr>
            <a:xfrm>
              <a:off x="5146547" y="4319015"/>
              <a:ext cx="2426207" cy="23926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4" name="object 22">
              <a:extLst>
                <a:ext uri="{FF2B5EF4-FFF2-40B4-BE49-F238E27FC236}">
                  <a16:creationId xmlns:a16="http://schemas.microsoft.com/office/drawing/2014/main" id="{BB21CF48-C13A-7641-6D60-412751318229}"/>
                </a:ext>
              </a:extLst>
            </p:cNvPr>
            <p:cNvSpPr/>
            <p:nvPr/>
          </p:nvSpPr>
          <p:spPr>
            <a:xfrm>
              <a:off x="5167883" y="4340351"/>
              <a:ext cx="2346960" cy="160019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5" name="object 23">
              <a:extLst>
                <a:ext uri="{FF2B5EF4-FFF2-40B4-BE49-F238E27FC236}">
                  <a16:creationId xmlns:a16="http://schemas.microsoft.com/office/drawing/2014/main" id="{ECF2BB7A-C997-EB2B-5FB8-55055CDB70D5}"/>
                </a:ext>
              </a:extLst>
            </p:cNvPr>
            <p:cNvSpPr/>
            <p:nvPr/>
          </p:nvSpPr>
          <p:spPr>
            <a:xfrm>
              <a:off x="4782311" y="4137659"/>
              <a:ext cx="1851660" cy="114147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6" name="object 24">
              <a:extLst>
                <a:ext uri="{FF2B5EF4-FFF2-40B4-BE49-F238E27FC236}">
                  <a16:creationId xmlns:a16="http://schemas.microsoft.com/office/drawing/2014/main" id="{9DE5092C-B0EF-31D6-8A45-515172709691}"/>
                </a:ext>
              </a:extLst>
            </p:cNvPr>
            <p:cNvSpPr/>
            <p:nvPr/>
          </p:nvSpPr>
          <p:spPr>
            <a:xfrm>
              <a:off x="4850891" y="4273295"/>
              <a:ext cx="1755648" cy="90525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7" name="object 25">
              <a:extLst>
                <a:ext uri="{FF2B5EF4-FFF2-40B4-BE49-F238E27FC236}">
                  <a16:creationId xmlns:a16="http://schemas.microsoft.com/office/drawing/2014/main" id="{7B289DB2-8C02-B68D-A953-E09EDD28CBD0}"/>
                </a:ext>
              </a:extLst>
            </p:cNvPr>
            <p:cNvSpPr/>
            <p:nvPr/>
          </p:nvSpPr>
          <p:spPr>
            <a:xfrm>
              <a:off x="4803647" y="4158995"/>
              <a:ext cx="1772411" cy="106222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8" name="object 26">
            <a:extLst>
              <a:ext uri="{FF2B5EF4-FFF2-40B4-BE49-F238E27FC236}">
                <a16:creationId xmlns:a16="http://schemas.microsoft.com/office/drawing/2014/main" id="{9AF1B6AB-2046-FF31-902D-CFEB1DBAE4A7}"/>
              </a:ext>
            </a:extLst>
          </p:cNvPr>
          <p:cNvSpPr txBox="1"/>
          <p:nvPr/>
        </p:nvSpPr>
        <p:spPr>
          <a:xfrm>
            <a:off x="1551403" y="4688781"/>
            <a:ext cx="1403985" cy="664845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/>
          <a:p>
            <a:pPr marL="12700" marR="5080" algn="ctr">
              <a:lnSpc>
                <a:spcPct val="89800"/>
              </a:lnSpc>
              <a:spcBef>
                <a:spcPts val="280"/>
              </a:spcBef>
            </a:pPr>
            <a:r>
              <a:rPr sz="1500" spc="-10" dirty="0">
                <a:solidFill>
                  <a:srgbClr val="FFFFFF"/>
                </a:solidFill>
                <a:latin typeface="Carlito"/>
                <a:cs typeface="Carlito"/>
              </a:rPr>
              <a:t>Json_normalize</a:t>
            </a:r>
            <a:r>
              <a:rPr sz="1500" spc="-17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25" dirty="0">
                <a:solidFill>
                  <a:srgbClr val="FFFFFF"/>
                </a:solidFill>
                <a:latin typeface="Carlito"/>
                <a:cs typeface="Carlito"/>
              </a:rPr>
              <a:t>to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DataFrame data  from</a:t>
            </a:r>
            <a:r>
              <a:rPr sz="1500" spc="-4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JSON</a:t>
            </a:r>
            <a:endParaRPr sz="1500">
              <a:latin typeface="Carlito"/>
              <a:cs typeface="Carlito"/>
            </a:endParaRPr>
          </a:p>
        </p:txBody>
      </p:sp>
      <p:grpSp>
        <p:nvGrpSpPr>
          <p:cNvPr id="69" name="object 27">
            <a:extLst>
              <a:ext uri="{FF2B5EF4-FFF2-40B4-BE49-F238E27FC236}">
                <a16:creationId xmlns:a16="http://schemas.microsoft.com/office/drawing/2014/main" id="{8C71458B-D079-1457-B73A-F4F06DBF8C1F}"/>
              </a:ext>
            </a:extLst>
          </p:cNvPr>
          <p:cNvGrpSpPr/>
          <p:nvPr/>
        </p:nvGrpSpPr>
        <p:grpSpPr>
          <a:xfrm>
            <a:off x="3713578" y="3441768"/>
            <a:ext cx="1859280" cy="2205355"/>
            <a:chOff x="7139940" y="3073907"/>
            <a:chExt cx="1859280" cy="2205355"/>
          </a:xfrm>
          <a:solidFill>
            <a:srgbClr val="00B0F0"/>
          </a:solidFill>
        </p:grpSpPr>
        <p:sp>
          <p:nvSpPr>
            <p:cNvPr id="70" name="object 28">
              <a:extLst>
                <a:ext uri="{FF2B5EF4-FFF2-40B4-BE49-F238E27FC236}">
                  <a16:creationId xmlns:a16="http://schemas.microsoft.com/office/drawing/2014/main" id="{E7B5DDA3-8CB8-D9DD-92A9-DD0BCEC5042B}"/>
                </a:ext>
              </a:extLst>
            </p:cNvPr>
            <p:cNvSpPr/>
            <p:nvPr/>
          </p:nvSpPr>
          <p:spPr>
            <a:xfrm>
              <a:off x="7418832" y="3073907"/>
              <a:ext cx="239268" cy="139903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1" name="object 29">
              <a:extLst>
                <a:ext uri="{FF2B5EF4-FFF2-40B4-BE49-F238E27FC236}">
                  <a16:creationId xmlns:a16="http://schemas.microsoft.com/office/drawing/2014/main" id="{6F668E34-028D-DB06-D6F1-6021A46CD983}"/>
                </a:ext>
              </a:extLst>
            </p:cNvPr>
            <p:cNvSpPr/>
            <p:nvPr/>
          </p:nvSpPr>
          <p:spPr>
            <a:xfrm>
              <a:off x="7440168" y="3095243"/>
              <a:ext cx="160020" cy="131978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2" name="object 30">
              <a:extLst>
                <a:ext uri="{FF2B5EF4-FFF2-40B4-BE49-F238E27FC236}">
                  <a16:creationId xmlns:a16="http://schemas.microsoft.com/office/drawing/2014/main" id="{B7B6F6D6-8C54-E185-0EE8-264258A53825}"/>
                </a:ext>
              </a:extLst>
            </p:cNvPr>
            <p:cNvSpPr/>
            <p:nvPr/>
          </p:nvSpPr>
          <p:spPr>
            <a:xfrm>
              <a:off x="7139940" y="4137659"/>
              <a:ext cx="1851659" cy="114147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3" name="object 31">
              <a:extLst>
                <a:ext uri="{FF2B5EF4-FFF2-40B4-BE49-F238E27FC236}">
                  <a16:creationId xmlns:a16="http://schemas.microsoft.com/office/drawing/2014/main" id="{B923F753-7DE8-E4E4-7056-C5A34AD23F2E}"/>
                </a:ext>
              </a:extLst>
            </p:cNvPr>
            <p:cNvSpPr/>
            <p:nvPr/>
          </p:nvSpPr>
          <p:spPr>
            <a:xfrm>
              <a:off x="7173468" y="4378451"/>
              <a:ext cx="1825752" cy="69494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4" name="object 32">
              <a:extLst>
                <a:ext uri="{FF2B5EF4-FFF2-40B4-BE49-F238E27FC236}">
                  <a16:creationId xmlns:a16="http://schemas.microsoft.com/office/drawing/2014/main" id="{E19D2E36-35D6-F5A5-D8DE-599C0E8D6F49}"/>
                </a:ext>
              </a:extLst>
            </p:cNvPr>
            <p:cNvSpPr/>
            <p:nvPr/>
          </p:nvSpPr>
          <p:spPr>
            <a:xfrm>
              <a:off x="7161276" y="4158995"/>
              <a:ext cx="1772412" cy="1062227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5" name="object 33">
            <a:extLst>
              <a:ext uri="{FF2B5EF4-FFF2-40B4-BE49-F238E27FC236}">
                <a16:creationId xmlns:a16="http://schemas.microsoft.com/office/drawing/2014/main" id="{36983025-A743-C722-9C2B-FBCDB0202277}"/>
              </a:ext>
            </a:extLst>
          </p:cNvPr>
          <p:cNvSpPr txBox="1"/>
          <p:nvPr/>
        </p:nvSpPr>
        <p:spPr>
          <a:xfrm>
            <a:off x="3874359" y="4793303"/>
            <a:ext cx="1483995" cy="462915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575945" marR="5080" indent="-563880">
              <a:lnSpc>
                <a:spcPts val="1639"/>
              </a:lnSpc>
              <a:spcBef>
                <a:spcPts val="285"/>
              </a:spcBef>
            </a:pP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r>
              <a:rPr sz="1500" spc="-9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25" dirty="0">
                <a:solidFill>
                  <a:srgbClr val="FFFFFF"/>
                </a:solidFill>
                <a:latin typeface="Carlito"/>
                <a:cs typeface="Carlito"/>
              </a:rPr>
              <a:t>relevant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data</a:t>
            </a:r>
            <a:endParaRPr sz="1500">
              <a:latin typeface="Carlito"/>
              <a:cs typeface="Carlito"/>
            </a:endParaRPr>
          </a:p>
        </p:txBody>
      </p:sp>
      <p:grpSp>
        <p:nvGrpSpPr>
          <p:cNvPr id="76" name="object 34">
            <a:extLst>
              <a:ext uri="{FF2B5EF4-FFF2-40B4-BE49-F238E27FC236}">
                <a16:creationId xmlns:a16="http://schemas.microsoft.com/office/drawing/2014/main" id="{BC5CDF4A-CC0D-62BE-53DF-0678869DEBDE}"/>
              </a:ext>
            </a:extLst>
          </p:cNvPr>
          <p:cNvGrpSpPr/>
          <p:nvPr/>
        </p:nvGrpSpPr>
        <p:grpSpPr>
          <a:xfrm>
            <a:off x="3713578" y="2112840"/>
            <a:ext cx="1868805" cy="2205355"/>
            <a:chOff x="7139940" y="1744979"/>
            <a:chExt cx="1868805" cy="2205355"/>
          </a:xfrm>
          <a:solidFill>
            <a:srgbClr val="00B0F0"/>
          </a:solidFill>
        </p:grpSpPr>
        <p:sp>
          <p:nvSpPr>
            <p:cNvPr id="77" name="object 35">
              <a:extLst>
                <a:ext uri="{FF2B5EF4-FFF2-40B4-BE49-F238E27FC236}">
                  <a16:creationId xmlns:a16="http://schemas.microsoft.com/office/drawing/2014/main" id="{F403FD0E-3B2B-3E86-4DF1-F418AEFC25C6}"/>
                </a:ext>
              </a:extLst>
            </p:cNvPr>
            <p:cNvSpPr/>
            <p:nvPr/>
          </p:nvSpPr>
          <p:spPr>
            <a:xfrm>
              <a:off x="7418832" y="1744979"/>
              <a:ext cx="239268" cy="139903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8" name="object 36">
              <a:extLst>
                <a:ext uri="{FF2B5EF4-FFF2-40B4-BE49-F238E27FC236}">
                  <a16:creationId xmlns:a16="http://schemas.microsoft.com/office/drawing/2014/main" id="{D49CFCC4-4EA5-FE47-2900-DA826677F11C}"/>
                </a:ext>
              </a:extLst>
            </p:cNvPr>
            <p:cNvSpPr/>
            <p:nvPr/>
          </p:nvSpPr>
          <p:spPr>
            <a:xfrm>
              <a:off x="7440168" y="1766315"/>
              <a:ext cx="160020" cy="131978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9" name="object 37">
              <a:extLst>
                <a:ext uri="{FF2B5EF4-FFF2-40B4-BE49-F238E27FC236}">
                  <a16:creationId xmlns:a16="http://schemas.microsoft.com/office/drawing/2014/main" id="{7B4CFF4E-38D7-8C56-2C18-FC3D49093FAA}"/>
                </a:ext>
              </a:extLst>
            </p:cNvPr>
            <p:cNvSpPr/>
            <p:nvPr/>
          </p:nvSpPr>
          <p:spPr>
            <a:xfrm>
              <a:off x="7139940" y="2807207"/>
              <a:ext cx="1851659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0" name="object 38">
              <a:extLst>
                <a:ext uri="{FF2B5EF4-FFF2-40B4-BE49-F238E27FC236}">
                  <a16:creationId xmlns:a16="http://schemas.microsoft.com/office/drawing/2014/main" id="{19BC2180-9501-CE9B-BA18-59000ABAF0A8}"/>
                </a:ext>
              </a:extLst>
            </p:cNvPr>
            <p:cNvSpPr/>
            <p:nvPr/>
          </p:nvSpPr>
          <p:spPr>
            <a:xfrm>
              <a:off x="7164324" y="3047999"/>
              <a:ext cx="1844039" cy="696468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1" name="object 39">
              <a:extLst>
                <a:ext uri="{FF2B5EF4-FFF2-40B4-BE49-F238E27FC236}">
                  <a16:creationId xmlns:a16="http://schemas.microsoft.com/office/drawing/2014/main" id="{53AE72C2-D8F7-4093-D3A8-6E604E9261C4}"/>
                </a:ext>
              </a:extLst>
            </p:cNvPr>
            <p:cNvSpPr/>
            <p:nvPr/>
          </p:nvSpPr>
          <p:spPr>
            <a:xfrm>
              <a:off x="7161276" y="2828543"/>
              <a:ext cx="1772412" cy="106375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2" name="object 40">
            <a:extLst>
              <a:ext uri="{FF2B5EF4-FFF2-40B4-BE49-F238E27FC236}">
                <a16:creationId xmlns:a16="http://schemas.microsoft.com/office/drawing/2014/main" id="{CE402870-C936-5801-027B-FB29C6DE2D14}"/>
              </a:ext>
            </a:extLst>
          </p:cNvPr>
          <p:cNvSpPr txBox="1"/>
          <p:nvPr/>
        </p:nvSpPr>
        <p:spPr>
          <a:xfrm>
            <a:off x="3865216" y="3463866"/>
            <a:ext cx="1492885" cy="462915"/>
          </a:xfrm>
          <a:prstGeom prst="rect">
            <a:avLst/>
          </a:prstGeom>
        </p:spPr>
        <p:txBody>
          <a:bodyPr vert="horz" wrap="square" lIns="0" tIns="36195" rIns="0" bIns="0" rtlCol="0">
            <a:spAutoFit/>
          </a:bodyPr>
          <a:lstStyle/>
          <a:p>
            <a:pPr marL="332740" marR="5080" indent="-320040">
              <a:lnSpc>
                <a:spcPts val="1639"/>
              </a:lnSpc>
              <a:spcBef>
                <a:spcPts val="285"/>
              </a:spcBef>
            </a:pP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Cast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dictionary</a:t>
            </a:r>
            <a:r>
              <a:rPr sz="1500" spc="-25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15" dirty="0">
                <a:solidFill>
                  <a:srgbClr val="FFFFFF"/>
                </a:solidFill>
                <a:latin typeface="Carlito"/>
                <a:cs typeface="Carlito"/>
              </a:rPr>
              <a:t>to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a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DataFrame</a:t>
            </a:r>
            <a:endParaRPr sz="1500">
              <a:latin typeface="Carlito"/>
              <a:cs typeface="Carlito"/>
            </a:endParaRPr>
          </a:p>
        </p:txBody>
      </p:sp>
      <p:grpSp>
        <p:nvGrpSpPr>
          <p:cNvPr id="83" name="object 41">
            <a:extLst>
              <a:ext uri="{FF2B5EF4-FFF2-40B4-BE49-F238E27FC236}">
                <a16:creationId xmlns:a16="http://schemas.microsoft.com/office/drawing/2014/main" id="{C18A4FC6-84B1-1204-26E8-555B57F237E9}"/>
              </a:ext>
            </a:extLst>
          </p:cNvPr>
          <p:cNvGrpSpPr/>
          <p:nvPr/>
        </p:nvGrpSpPr>
        <p:grpSpPr>
          <a:xfrm>
            <a:off x="3713578" y="1846141"/>
            <a:ext cx="2790825" cy="1143000"/>
            <a:chOff x="7139940" y="1478280"/>
            <a:chExt cx="2790825" cy="1143000"/>
          </a:xfrm>
          <a:solidFill>
            <a:srgbClr val="00B0F0"/>
          </a:solidFill>
        </p:grpSpPr>
        <p:sp>
          <p:nvSpPr>
            <p:cNvPr id="84" name="object 42">
              <a:extLst>
                <a:ext uri="{FF2B5EF4-FFF2-40B4-BE49-F238E27FC236}">
                  <a16:creationId xmlns:a16="http://schemas.microsoft.com/office/drawing/2014/main" id="{749AC78C-5006-F5CE-87B3-D482C6174B01}"/>
                </a:ext>
              </a:extLst>
            </p:cNvPr>
            <p:cNvSpPr/>
            <p:nvPr/>
          </p:nvSpPr>
          <p:spPr>
            <a:xfrm>
              <a:off x="7504176" y="1661160"/>
              <a:ext cx="2426207" cy="237744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5" name="object 43">
              <a:extLst>
                <a:ext uri="{FF2B5EF4-FFF2-40B4-BE49-F238E27FC236}">
                  <a16:creationId xmlns:a16="http://schemas.microsoft.com/office/drawing/2014/main" id="{FD2E33E2-50B3-0B7B-60FE-AD303EF94CBA}"/>
                </a:ext>
              </a:extLst>
            </p:cNvPr>
            <p:cNvSpPr/>
            <p:nvPr/>
          </p:nvSpPr>
          <p:spPr>
            <a:xfrm>
              <a:off x="7525512" y="1682496"/>
              <a:ext cx="2346959" cy="158496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6" name="object 44">
              <a:extLst>
                <a:ext uri="{FF2B5EF4-FFF2-40B4-BE49-F238E27FC236}">
                  <a16:creationId xmlns:a16="http://schemas.microsoft.com/office/drawing/2014/main" id="{69545878-7F4A-34FF-1266-1F1B3B7ECAAF}"/>
                </a:ext>
              </a:extLst>
            </p:cNvPr>
            <p:cNvSpPr/>
            <p:nvPr/>
          </p:nvSpPr>
          <p:spPr>
            <a:xfrm>
              <a:off x="7139940" y="1478280"/>
              <a:ext cx="1851659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7" name="object 45">
              <a:extLst>
                <a:ext uri="{FF2B5EF4-FFF2-40B4-BE49-F238E27FC236}">
                  <a16:creationId xmlns:a16="http://schemas.microsoft.com/office/drawing/2014/main" id="{08867507-EB53-FF66-487F-112EE828D1BC}"/>
                </a:ext>
              </a:extLst>
            </p:cNvPr>
            <p:cNvSpPr/>
            <p:nvPr/>
          </p:nvSpPr>
          <p:spPr>
            <a:xfrm>
              <a:off x="7226808" y="1615440"/>
              <a:ext cx="1717548" cy="903731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8" name="object 46">
              <a:extLst>
                <a:ext uri="{FF2B5EF4-FFF2-40B4-BE49-F238E27FC236}">
                  <a16:creationId xmlns:a16="http://schemas.microsoft.com/office/drawing/2014/main" id="{E0244884-CFE8-30CA-F290-2A2564131A68}"/>
                </a:ext>
              </a:extLst>
            </p:cNvPr>
            <p:cNvSpPr/>
            <p:nvPr/>
          </p:nvSpPr>
          <p:spPr>
            <a:xfrm>
              <a:off x="7161276" y="1499616"/>
              <a:ext cx="1772412" cy="106375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9" name="object 47">
            <a:extLst>
              <a:ext uri="{FF2B5EF4-FFF2-40B4-BE49-F238E27FC236}">
                <a16:creationId xmlns:a16="http://schemas.microsoft.com/office/drawing/2014/main" id="{AAEEFA3B-092D-C5AD-C4A4-80FF0BA8CD9C}"/>
              </a:ext>
            </a:extLst>
          </p:cNvPr>
          <p:cNvSpPr txBox="1">
            <a:spLocks/>
          </p:cNvSpPr>
          <p:nvPr/>
        </p:nvSpPr>
        <p:spPr>
          <a:xfrm>
            <a:off x="3927699" y="2028766"/>
            <a:ext cx="1373505" cy="673100"/>
          </a:xfrm>
          <a:prstGeom prst="rect">
            <a:avLst/>
          </a:prstGeom>
        </p:spPr>
        <p:txBody>
          <a:bodyPr vert="horz" wrap="square" lIns="0" tIns="35560" rIns="0" bIns="0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marR="5080" algn="ctr">
              <a:lnSpc>
                <a:spcPts val="1650"/>
              </a:lnSpc>
              <a:spcBef>
                <a:spcPts val="280"/>
              </a:spcBef>
            </a:pPr>
            <a:r>
              <a:rPr lang="en-GB" sz="1500" spc="-5">
                <a:solidFill>
                  <a:srgbClr val="FFFFFF"/>
                </a:solidFill>
                <a:latin typeface="Carlito"/>
                <a:cs typeface="Carlito"/>
              </a:rPr>
              <a:t>Filter </a:t>
            </a:r>
            <a:r>
              <a:rPr lang="en-GB" sz="1500" spc="-10">
                <a:solidFill>
                  <a:srgbClr val="FFFFFF"/>
                </a:solidFill>
                <a:latin typeface="Carlito"/>
                <a:cs typeface="Carlito"/>
              </a:rPr>
              <a:t>data to</a:t>
            </a:r>
            <a:r>
              <a:rPr lang="en-GB" sz="1500" spc="-204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lang="en-GB" sz="1500" spc="-5">
                <a:solidFill>
                  <a:srgbClr val="FFFFFF"/>
                </a:solidFill>
                <a:latin typeface="Carlito"/>
                <a:cs typeface="Carlito"/>
              </a:rPr>
              <a:t>only  </a:t>
            </a:r>
            <a:r>
              <a:rPr lang="en-GB" sz="1500">
                <a:solidFill>
                  <a:srgbClr val="FFFFFF"/>
                </a:solidFill>
                <a:latin typeface="Carlito"/>
                <a:cs typeface="Carlito"/>
              </a:rPr>
              <a:t>include </a:t>
            </a:r>
            <a:r>
              <a:rPr lang="en-GB" sz="1500" spc="-20">
                <a:solidFill>
                  <a:srgbClr val="FFFFFF"/>
                </a:solidFill>
                <a:latin typeface="Carlito"/>
                <a:cs typeface="Carlito"/>
              </a:rPr>
              <a:t>Falcon </a:t>
            </a:r>
            <a:r>
              <a:rPr lang="en-GB" sz="1500">
                <a:solidFill>
                  <a:srgbClr val="FFFFFF"/>
                </a:solidFill>
                <a:latin typeface="Carlito"/>
                <a:cs typeface="Carlito"/>
              </a:rPr>
              <a:t>9  launches</a:t>
            </a:r>
            <a:endParaRPr lang="en-GB" sz="1500">
              <a:latin typeface="Carlito"/>
              <a:cs typeface="Carlito"/>
            </a:endParaRPr>
          </a:p>
        </p:txBody>
      </p:sp>
      <p:grpSp>
        <p:nvGrpSpPr>
          <p:cNvPr id="90" name="object 48">
            <a:extLst>
              <a:ext uri="{FF2B5EF4-FFF2-40B4-BE49-F238E27FC236}">
                <a16:creationId xmlns:a16="http://schemas.microsoft.com/office/drawing/2014/main" id="{197E6228-639B-9935-55F8-EB4EABBBC485}"/>
              </a:ext>
            </a:extLst>
          </p:cNvPr>
          <p:cNvGrpSpPr/>
          <p:nvPr/>
        </p:nvGrpSpPr>
        <p:grpSpPr>
          <a:xfrm>
            <a:off x="6069681" y="1846141"/>
            <a:ext cx="1894839" cy="1143000"/>
            <a:chOff x="9496043" y="1478280"/>
            <a:chExt cx="1894839" cy="1143000"/>
          </a:xfrm>
          <a:solidFill>
            <a:srgbClr val="00B0F0"/>
          </a:solidFill>
        </p:grpSpPr>
        <p:sp>
          <p:nvSpPr>
            <p:cNvPr id="91" name="object 49">
              <a:extLst>
                <a:ext uri="{FF2B5EF4-FFF2-40B4-BE49-F238E27FC236}">
                  <a16:creationId xmlns:a16="http://schemas.microsoft.com/office/drawing/2014/main" id="{90F2C9E6-DCA4-A145-C827-437AFFB847C3}"/>
                </a:ext>
              </a:extLst>
            </p:cNvPr>
            <p:cNvSpPr/>
            <p:nvPr/>
          </p:nvSpPr>
          <p:spPr>
            <a:xfrm>
              <a:off x="9496043" y="1478280"/>
              <a:ext cx="1851659" cy="1143000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2" name="object 50">
              <a:extLst>
                <a:ext uri="{FF2B5EF4-FFF2-40B4-BE49-F238E27FC236}">
                  <a16:creationId xmlns:a16="http://schemas.microsoft.com/office/drawing/2014/main" id="{DF43A735-AE86-B9BD-A24C-B98BEE3C0D41}"/>
                </a:ext>
              </a:extLst>
            </p:cNvPr>
            <p:cNvSpPr/>
            <p:nvPr/>
          </p:nvSpPr>
          <p:spPr>
            <a:xfrm>
              <a:off x="9497567" y="1615440"/>
              <a:ext cx="1892807" cy="903731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3" name="object 51">
              <a:extLst>
                <a:ext uri="{FF2B5EF4-FFF2-40B4-BE49-F238E27FC236}">
                  <a16:creationId xmlns:a16="http://schemas.microsoft.com/office/drawing/2014/main" id="{523D039D-4399-A50A-9E3D-5EF5178559F4}"/>
                </a:ext>
              </a:extLst>
            </p:cNvPr>
            <p:cNvSpPr/>
            <p:nvPr/>
          </p:nvSpPr>
          <p:spPr>
            <a:xfrm>
              <a:off x="9517379" y="1499616"/>
              <a:ext cx="1772412" cy="1063752"/>
            </a:xfrm>
            <a:prstGeom prst="rect">
              <a:avLst/>
            </a:prstGeom>
            <a:grpFill/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4" name="object 52">
            <a:extLst>
              <a:ext uri="{FF2B5EF4-FFF2-40B4-BE49-F238E27FC236}">
                <a16:creationId xmlns:a16="http://schemas.microsoft.com/office/drawing/2014/main" id="{8CEBEDB3-430F-8EAE-8DE5-80ACEEB869A2}"/>
              </a:ext>
            </a:extLst>
          </p:cNvPr>
          <p:cNvSpPr txBox="1"/>
          <p:nvPr/>
        </p:nvSpPr>
        <p:spPr>
          <a:xfrm>
            <a:off x="6213954" y="2028766"/>
            <a:ext cx="1539240" cy="67056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 marR="5080" indent="-1270" algn="ctr">
              <a:lnSpc>
                <a:spcPct val="91000"/>
              </a:lnSpc>
              <a:spcBef>
                <a:spcPts val="260"/>
              </a:spcBef>
            </a:pP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Imputate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missing  </a:t>
            </a:r>
            <a:r>
              <a:rPr sz="1500" spc="-20" dirty="0">
                <a:solidFill>
                  <a:srgbClr val="FFFFFF"/>
                </a:solidFill>
                <a:latin typeface="Carlito"/>
                <a:cs typeface="Carlito"/>
              </a:rPr>
              <a:t>PayloadMass</a:t>
            </a:r>
            <a:r>
              <a:rPr sz="1500" spc="-160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spc="-5" dirty="0">
                <a:solidFill>
                  <a:srgbClr val="FFFFFF"/>
                </a:solidFill>
                <a:latin typeface="Carlito"/>
                <a:cs typeface="Carlito"/>
              </a:rPr>
              <a:t>values  with</a:t>
            </a:r>
            <a:r>
              <a:rPr sz="1500" spc="-35" dirty="0">
                <a:solidFill>
                  <a:srgbClr val="FFFFFF"/>
                </a:solidFill>
                <a:latin typeface="Carlito"/>
                <a:cs typeface="Carlito"/>
              </a:rPr>
              <a:t> </a:t>
            </a:r>
            <a:r>
              <a:rPr sz="1500" dirty="0">
                <a:solidFill>
                  <a:srgbClr val="FFFFFF"/>
                </a:solidFill>
                <a:latin typeface="Carlito"/>
                <a:cs typeface="Carlito"/>
              </a:rPr>
              <a:t>mean</a:t>
            </a:r>
            <a:endParaRPr sz="1500" dirty="0">
              <a:latin typeface="Carlito"/>
              <a:cs typeface="Carlito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00A5B85F-87C0-9C3A-2D6D-79C7193511A2}"/>
              </a:ext>
            </a:extLst>
          </p:cNvPr>
          <p:cNvSpPr txBox="1"/>
          <p:nvPr/>
        </p:nvSpPr>
        <p:spPr>
          <a:xfrm>
            <a:off x="8779980" y="4669249"/>
            <a:ext cx="323134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0948CB"/>
                </a:solidFill>
              </a:rPr>
              <a:t>URL link:</a:t>
            </a:r>
          </a:p>
          <a:p>
            <a:r>
              <a:rPr lang="en-GB" sz="1600" dirty="0">
                <a:hlinkClick r:id="rId5"/>
              </a:rPr>
              <a:t>https://github.com/manwar18/Applied-Data-Science-Capstone/blob/main/Data%20Collection%20with%20API%20Lab%20.ipynb</a:t>
            </a:r>
            <a:r>
              <a:rPr lang="en-GB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169</TotalTime>
  <Words>2700</Words>
  <Application>Microsoft Office PowerPoint</Application>
  <PresentationFormat>Widescreen</PresentationFormat>
  <Paragraphs>284</Paragraphs>
  <Slides>48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5" baseType="lpstr">
      <vt:lpstr>Abadi</vt:lpstr>
      <vt:lpstr>Arial</vt:lpstr>
      <vt:lpstr>Calibri</vt:lpstr>
      <vt:lpstr>Carlito</vt:lpstr>
      <vt:lpstr>IBM Plex Mono SemiBold</vt:lpstr>
      <vt:lpstr>Wingdings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Muhammad Anwar</cp:lastModifiedBy>
  <cp:revision>250</cp:revision>
  <dcterms:created xsi:type="dcterms:W3CDTF">2021-04-29T18:58:34Z</dcterms:created>
  <dcterms:modified xsi:type="dcterms:W3CDTF">2024-02-13T14:10:53Z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